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75" r:id="rId6"/>
    <p:sldId id="287" r:id="rId7"/>
    <p:sldId id="293" r:id="rId8"/>
    <p:sldId id="282" r:id="rId9"/>
    <p:sldId id="294" r:id="rId10"/>
    <p:sldId id="295" r:id="rId11"/>
    <p:sldId id="296" r:id="rId12"/>
    <p:sldId id="297" r:id="rId13"/>
    <p:sldId id="29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5957F-2BCE-699A-210A-D8A356D81C54}" v="9" dt="2025-08-18T19:30:13.065"/>
    <p1510:client id="{91E168FE-CC1B-9DC9-6634-C3920D38C222}" v="94" dt="2025-08-18T19:24:04.247"/>
    <p1510:client id="{9AA11AA6-26F6-B235-5679-38428B533E4D}" v="17" dt="2025-08-18T19:00:53.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04" autoAdjust="0"/>
  </p:normalViewPr>
  <p:slideViewPr>
    <p:cSldViewPr snapToGrid="0">
      <p:cViewPr>
        <p:scale>
          <a:sx n="125" d="100"/>
          <a:sy n="125" d="100"/>
        </p:scale>
        <p:origin x="1056" y="2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monds, Douglas" userId="S::edmondsd@iu.edu::eadbd7d4-d9f7-4a1c-89f0-832a225de49e" providerId="AD" clId="Web-{5161374A-401D-FC98-5F66-CBBDADBE4947}"/>
    <pc:docChg chg="modSld">
      <pc:chgData name="Edmonds, Douglas" userId="S::edmondsd@iu.edu::eadbd7d4-d9f7-4a1c-89f0-832a225de49e" providerId="AD" clId="Web-{5161374A-401D-FC98-5F66-CBBDADBE4947}" dt="2025-08-18T18:44:32.192" v="435"/>
      <pc:docMkLst>
        <pc:docMk/>
      </pc:docMkLst>
      <pc:sldChg chg="modNotes">
        <pc:chgData name="Edmonds, Douglas" userId="S::edmondsd@iu.edu::eadbd7d4-d9f7-4a1c-89f0-832a225de49e" providerId="AD" clId="Web-{5161374A-401D-FC98-5F66-CBBDADBE4947}" dt="2025-08-18T18:14:19.988" v="121"/>
        <pc:sldMkLst>
          <pc:docMk/>
          <pc:sldMk cId="4097729470" sldId="275"/>
        </pc:sldMkLst>
      </pc:sldChg>
      <pc:sldChg chg="modNotes">
        <pc:chgData name="Edmonds, Douglas" userId="S::edmondsd@iu.edu::eadbd7d4-d9f7-4a1c-89f0-832a225de49e" providerId="AD" clId="Web-{5161374A-401D-FC98-5F66-CBBDADBE4947}" dt="2025-08-18T18:44:32.192" v="435"/>
        <pc:sldMkLst>
          <pc:docMk/>
          <pc:sldMk cId="2264497726" sldId="283"/>
        </pc:sldMkLst>
      </pc:sldChg>
      <pc:sldChg chg="modNotes">
        <pc:chgData name="Edmonds, Douglas" userId="S::edmondsd@iu.edu::eadbd7d4-d9f7-4a1c-89f0-832a225de49e" providerId="AD" clId="Web-{5161374A-401D-FC98-5F66-CBBDADBE4947}" dt="2025-08-18T18:18:52.511" v="303"/>
        <pc:sldMkLst>
          <pc:docMk/>
          <pc:sldMk cId="1886673588" sldId="287"/>
        </pc:sldMkLst>
      </pc:sldChg>
    </pc:docChg>
  </pc:docChgLst>
  <pc:docChgLst>
    <pc:chgData name="Jing, Ye" userId="S::yejing@iu.edu::9379e2f7-a376-4201-b77c-0fe6836d8f2a" providerId="AD" clId="Web-{91E168FE-CC1B-9DC9-6634-C3920D38C222}"/>
    <pc:docChg chg="modSld">
      <pc:chgData name="Jing, Ye" userId="S::yejing@iu.edu::9379e2f7-a376-4201-b77c-0fe6836d8f2a" providerId="AD" clId="Web-{91E168FE-CC1B-9DC9-6634-C3920D38C222}" dt="2025-08-18T19:24:02.340" v="416"/>
      <pc:docMkLst>
        <pc:docMk/>
      </pc:docMkLst>
      <pc:sldChg chg="modNotes">
        <pc:chgData name="Jing, Ye" userId="S::yejing@iu.edu::9379e2f7-a376-4201-b77c-0fe6836d8f2a" providerId="AD" clId="Web-{91E168FE-CC1B-9DC9-6634-C3920D38C222}" dt="2025-08-18T18:09:22.694" v="1"/>
        <pc:sldMkLst>
          <pc:docMk/>
          <pc:sldMk cId="1835843626" sldId="256"/>
        </pc:sldMkLst>
      </pc:sldChg>
      <pc:sldChg chg="modNotes">
        <pc:chgData name="Jing, Ye" userId="S::yejing@iu.edu::9379e2f7-a376-4201-b77c-0fe6836d8f2a" providerId="AD" clId="Web-{91E168FE-CC1B-9DC9-6634-C3920D38C222}" dt="2025-08-18T19:24:02.340" v="416"/>
        <pc:sldMkLst>
          <pc:docMk/>
          <pc:sldMk cId="505187753" sldId="257"/>
        </pc:sldMkLst>
      </pc:sldChg>
      <pc:sldChg chg="modSp">
        <pc:chgData name="Jing, Ye" userId="S::yejing@iu.edu::9379e2f7-a376-4201-b77c-0fe6836d8f2a" providerId="AD" clId="Web-{91E168FE-CC1B-9DC9-6634-C3920D38C222}" dt="2025-08-18T18:14:06.734" v="47" actId="1076"/>
        <pc:sldMkLst>
          <pc:docMk/>
          <pc:sldMk cId="4097729470" sldId="275"/>
        </pc:sldMkLst>
        <pc:spChg chg="mod">
          <ac:chgData name="Jing, Ye" userId="S::yejing@iu.edu::9379e2f7-a376-4201-b77c-0fe6836d8f2a" providerId="AD" clId="Web-{91E168FE-CC1B-9DC9-6634-C3920D38C222}" dt="2025-08-18T18:14:01.296" v="46" actId="20577"/>
          <ac:spMkLst>
            <pc:docMk/>
            <pc:sldMk cId="4097729470" sldId="275"/>
            <ac:spMk id="16" creationId="{D53C7A90-0AA8-C14F-D043-E4BE808C0419}"/>
          </ac:spMkLst>
        </pc:spChg>
        <pc:picChg chg="mod">
          <ac:chgData name="Jing, Ye" userId="S::yejing@iu.edu::9379e2f7-a376-4201-b77c-0fe6836d8f2a" providerId="AD" clId="Web-{91E168FE-CC1B-9DC9-6634-C3920D38C222}" dt="2025-08-18T18:14:06.734" v="47" actId="1076"/>
          <ac:picMkLst>
            <pc:docMk/>
            <pc:sldMk cId="4097729470" sldId="275"/>
            <ac:picMk id="21" creationId="{4826B915-3305-96ED-4DF6-4D7841F3BA81}"/>
          </ac:picMkLst>
        </pc:picChg>
      </pc:sldChg>
      <pc:sldChg chg="modNotes">
        <pc:chgData name="Jing, Ye" userId="S::yejing@iu.edu::9379e2f7-a376-4201-b77c-0fe6836d8f2a" providerId="AD" clId="Web-{91E168FE-CC1B-9DC9-6634-C3920D38C222}" dt="2025-08-18T18:56:42.360" v="150"/>
        <pc:sldMkLst>
          <pc:docMk/>
          <pc:sldMk cId="1893447112" sldId="282"/>
        </pc:sldMkLst>
      </pc:sldChg>
      <pc:sldChg chg="modNotes">
        <pc:chgData name="Jing, Ye" userId="S::yejing@iu.edu::9379e2f7-a376-4201-b77c-0fe6836d8f2a" providerId="AD" clId="Web-{91E168FE-CC1B-9DC9-6634-C3920D38C222}" dt="2025-08-18T18:55:34.421" v="120"/>
        <pc:sldMkLst>
          <pc:docMk/>
          <pc:sldMk cId="2264497726" sldId="283"/>
        </pc:sldMkLst>
      </pc:sldChg>
      <pc:sldChg chg="modNotes">
        <pc:chgData name="Jing, Ye" userId="S::yejing@iu.edu::9379e2f7-a376-4201-b77c-0fe6836d8f2a" providerId="AD" clId="Web-{91E168FE-CC1B-9DC9-6634-C3920D38C222}" dt="2025-08-18T19:05:25.920" v="301"/>
        <pc:sldMkLst>
          <pc:docMk/>
          <pc:sldMk cId="2801280930" sldId="284"/>
        </pc:sldMkLst>
      </pc:sldChg>
      <pc:sldChg chg="modNotes">
        <pc:chgData name="Jing, Ye" userId="S::yejing@iu.edu::9379e2f7-a376-4201-b77c-0fe6836d8f2a" providerId="AD" clId="Web-{91E168FE-CC1B-9DC9-6634-C3920D38C222}" dt="2025-08-18T19:22:32.432" v="415"/>
        <pc:sldMkLst>
          <pc:docMk/>
          <pc:sldMk cId="3338089322" sldId="286"/>
        </pc:sldMkLst>
      </pc:sldChg>
      <pc:sldChg chg="modNotes">
        <pc:chgData name="Jing, Ye" userId="S::yejing@iu.edu::9379e2f7-a376-4201-b77c-0fe6836d8f2a" providerId="AD" clId="Web-{91E168FE-CC1B-9DC9-6634-C3920D38C222}" dt="2025-08-18T19:03:04.714" v="151"/>
        <pc:sldMkLst>
          <pc:docMk/>
          <pc:sldMk cId="527033521" sldId="288"/>
        </pc:sldMkLst>
      </pc:sldChg>
    </pc:docChg>
  </pc:docChgLst>
  <pc:docChgLst>
    <pc:chgData name="Edmonds, Douglas" userId="S::edmondsd@iu.edu::eadbd7d4-d9f7-4a1c-89f0-832a225de49e" providerId="AD" clId="Web-{9AA11AA6-26F6-B235-5679-38428B533E4D}"/>
    <pc:docChg chg="modSld">
      <pc:chgData name="Edmonds, Douglas" userId="S::edmondsd@iu.edu::eadbd7d4-d9f7-4a1c-89f0-832a225de49e" providerId="AD" clId="Web-{9AA11AA6-26F6-B235-5679-38428B533E4D}" dt="2025-08-18T19:04:06.542" v="234"/>
      <pc:docMkLst>
        <pc:docMk/>
      </pc:docMkLst>
      <pc:sldChg chg="modSp modNotes">
        <pc:chgData name="Edmonds, Douglas" userId="S::edmondsd@iu.edu::eadbd7d4-d9f7-4a1c-89f0-832a225de49e" providerId="AD" clId="Web-{9AA11AA6-26F6-B235-5679-38428B533E4D}" dt="2025-08-18T19:00:53.397" v="139" actId="20577"/>
        <pc:sldMkLst>
          <pc:docMk/>
          <pc:sldMk cId="1893447112" sldId="282"/>
        </pc:sldMkLst>
        <pc:spChg chg="mod">
          <ac:chgData name="Edmonds, Douglas" userId="S::edmondsd@iu.edu::eadbd7d4-d9f7-4a1c-89f0-832a225de49e" providerId="AD" clId="Web-{9AA11AA6-26F6-B235-5679-38428B533E4D}" dt="2025-08-18T19:00:53.397" v="139" actId="20577"/>
          <ac:spMkLst>
            <pc:docMk/>
            <pc:sldMk cId="1893447112" sldId="282"/>
            <ac:spMk id="11" creationId="{DB2A43A3-E8FD-96CB-73A7-CD6C410395B2}"/>
          </ac:spMkLst>
        </pc:spChg>
      </pc:sldChg>
      <pc:sldChg chg="modSp modNotes">
        <pc:chgData name="Edmonds, Douglas" userId="S::edmondsd@iu.edu::eadbd7d4-d9f7-4a1c-89f0-832a225de49e" providerId="AD" clId="Web-{9AA11AA6-26F6-B235-5679-38428B533E4D}" dt="2025-08-18T18:56:25.765" v="14"/>
        <pc:sldMkLst>
          <pc:docMk/>
          <pc:sldMk cId="2264497726" sldId="283"/>
        </pc:sldMkLst>
        <pc:spChg chg="mod">
          <ac:chgData name="Edmonds, Douglas" userId="S::edmondsd@iu.edu::eadbd7d4-d9f7-4a1c-89f0-832a225de49e" providerId="AD" clId="Web-{9AA11AA6-26F6-B235-5679-38428B533E4D}" dt="2025-08-18T18:54:01.839" v="4" actId="20577"/>
          <ac:spMkLst>
            <pc:docMk/>
            <pc:sldMk cId="2264497726" sldId="283"/>
            <ac:spMk id="3" creationId="{51FD2903-1E0E-7EA0-4970-C253D57C802F}"/>
          </ac:spMkLst>
        </pc:spChg>
      </pc:sldChg>
      <pc:sldChg chg="modNotes">
        <pc:chgData name="Edmonds, Douglas" userId="S::edmondsd@iu.edu::eadbd7d4-d9f7-4a1c-89f0-832a225de49e" providerId="AD" clId="Web-{9AA11AA6-26F6-B235-5679-38428B533E4D}" dt="2025-08-18T19:04:06.542" v="234"/>
        <pc:sldMkLst>
          <pc:docMk/>
          <pc:sldMk cId="2801280930" sldId="284"/>
        </pc:sldMkLst>
      </pc:sldChg>
      <pc:sldChg chg="modNotes">
        <pc:chgData name="Edmonds, Douglas" userId="S::edmondsd@iu.edu::eadbd7d4-d9f7-4a1c-89f0-832a225de49e" providerId="AD" clId="Web-{9AA11AA6-26F6-B235-5679-38428B533E4D}" dt="2025-08-18T19:03:36.307" v="185"/>
        <pc:sldMkLst>
          <pc:docMk/>
          <pc:sldMk cId="527033521" sldId="288"/>
        </pc:sldMkLst>
      </pc:sldChg>
    </pc:docChg>
  </pc:docChgLst>
  <pc:docChgLst>
    <pc:chgData name="Edmonds, Douglas" userId="S::edmondsd@iu.edu::eadbd7d4-d9f7-4a1c-89f0-832a225de49e" providerId="AD" clId="Web-{1245957F-2BCE-699A-210A-D8A356D81C54}"/>
    <pc:docChg chg="modSld">
      <pc:chgData name="Edmonds, Douglas" userId="S::edmondsd@iu.edu::eadbd7d4-d9f7-4a1c-89f0-832a225de49e" providerId="AD" clId="Web-{1245957F-2BCE-699A-210A-D8A356D81C54}" dt="2025-08-18T19:34:02.168" v="507"/>
      <pc:docMkLst>
        <pc:docMk/>
      </pc:docMkLst>
      <pc:sldChg chg="modNotes">
        <pc:chgData name="Edmonds, Douglas" userId="S::edmondsd@iu.edu::eadbd7d4-d9f7-4a1c-89f0-832a225de49e" providerId="AD" clId="Web-{1245957F-2BCE-699A-210A-D8A356D81C54}" dt="2025-08-18T19:26:49.307" v="305"/>
        <pc:sldMkLst>
          <pc:docMk/>
          <pc:sldMk cId="505187753" sldId="257"/>
        </pc:sldMkLst>
      </pc:sldChg>
      <pc:sldChg chg="modNotes">
        <pc:chgData name="Edmonds, Douglas" userId="S::edmondsd@iu.edu::eadbd7d4-d9f7-4a1c-89f0-832a225de49e" providerId="AD" clId="Web-{1245957F-2BCE-699A-210A-D8A356D81C54}" dt="2025-08-18T19:34:02.168" v="507"/>
        <pc:sldMkLst>
          <pc:docMk/>
          <pc:sldMk cId="664881890" sldId="263"/>
        </pc:sldMkLst>
      </pc:sldChg>
      <pc:sldChg chg="modNotes">
        <pc:chgData name="Edmonds, Douglas" userId="S::edmondsd@iu.edu::eadbd7d4-d9f7-4a1c-89f0-832a225de49e" providerId="AD" clId="Web-{1245957F-2BCE-699A-210A-D8A356D81C54}" dt="2025-08-18T19:19:43.478" v="82"/>
        <pc:sldMkLst>
          <pc:docMk/>
          <pc:sldMk cId="2801280930" sldId="284"/>
        </pc:sldMkLst>
      </pc:sldChg>
      <pc:sldChg chg="modNotes">
        <pc:chgData name="Edmonds, Douglas" userId="S::edmondsd@iu.edu::eadbd7d4-d9f7-4a1c-89f0-832a225de49e" providerId="AD" clId="Web-{1245957F-2BCE-699A-210A-D8A356D81C54}" dt="2025-08-18T19:23:55.707" v="178"/>
        <pc:sldMkLst>
          <pc:docMk/>
          <pc:sldMk cId="3338089322" sldId="286"/>
        </pc:sldMkLst>
      </pc:sldChg>
      <pc:sldChg chg="modSp modNotes">
        <pc:chgData name="Edmonds, Douglas" userId="S::edmondsd@iu.edu::eadbd7d4-d9f7-4a1c-89f0-832a225de49e" providerId="AD" clId="Web-{1245957F-2BCE-699A-210A-D8A356D81C54}" dt="2025-08-18T19:30:13.065" v="460" actId="20577"/>
        <pc:sldMkLst>
          <pc:docMk/>
          <pc:sldMk cId="3201348242" sldId="289"/>
        </pc:sldMkLst>
        <pc:spChg chg="mod">
          <ac:chgData name="Edmonds, Douglas" userId="S::edmondsd@iu.edu::eadbd7d4-d9f7-4a1c-89f0-832a225de49e" providerId="AD" clId="Web-{1245957F-2BCE-699A-210A-D8A356D81C54}" dt="2025-08-18T19:30:13.065" v="460" actId="20577"/>
          <ac:spMkLst>
            <pc:docMk/>
            <pc:sldMk cId="3201348242" sldId="289"/>
            <ac:spMk id="12" creationId="{9553E70B-506D-0D1B-0A83-C242B41C92B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608F1-0B96-4416-AB47-3E9040C08795}" type="datetimeFigureOut">
              <a:rPr lang="zh-CN" altLang="en-US" smtClean="0"/>
              <a:t>2025/12/16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2142E-2FED-4C79-A276-0D0C996997D3}" type="slidenum">
              <a:rPr lang="zh-CN" altLang="en-US" smtClean="0"/>
              <a:t>‹#›</a:t>
            </a:fld>
            <a:endParaRPr lang="zh-CN" altLang="en-US"/>
          </a:p>
        </p:txBody>
      </p:sp>
    </p:spTree>
    <p:extLst>
      <p:ext uri="{BB962C8B-B14F-4D97-AF65-F5344CB8AC3E}">
        <p14:creationId xmlns:p14="http://schemas.microsoft.com/office/powerpoint/2010/main" val="38070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Ye from Indiana university, I am excited to share our recent work with you about what controls the creation of oxbow lakes. </a:t>
            </a:r>
            <a:r>
              <a:rPr lang="en-US" altLang="zh-CN" dirty="0">
                <a:ea typeface="等线"/>
              </a:rPr>
              <a:t>As we can see here, oxbow lakes, are water bodies on the floodplains disconnected with river channels.</a:t>
            </a:r>
            <a:endParaRPr lang="zh-CN" altLang="en-US" dirty="0">
              <a:ea typeface="等线"/>
            </a:endParaRPr>
          </a:p>
        </p:txBody>
      </p:sp>
      <p:sp>
        <p:nvSpPr>
          <p:cNvPr id="4" name="Slide Number Placeholder 3"/>
          <p:cNvSpPr>
            <a:spLocks noGrp="1"/>
          </p:cNvSpPr>
          <p:nvPr>
            <p:ph type="sldNum" sz="quarter" idx="5"/>
          </p:nvPr>
        </p:nvSpPr>
        <p:spPr/>
        <p:txBody>
          <a:bodyPr/>
          <a:lstStyle/>
          <a:p>
            <a:fld id="{EA42142E-2FED-4C79-A276-0D0C996997D3}" type="slidenum">
              <a:rPr lang="zh-CN" altLang="en-US" smtClean="0"/>
              <a:t>1</a:t>
            </a:fld>
            <a:endParaRPr lang="zh-CN" altLang="en-US"/>
          </a:p>
        </p:txBody>
      </p:sp>
    </p:spTree>
    <p:extLst>
      <p:ext uri="{BB962C8B-B14F-4D97-AF65-F5344CB8AC3E}">
        <p14:creationId xmlns:p14="http://schemas.microsoft.com/office/powerpoint/2010/main" val="1923252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等线"/>
              </a:rPr>
              <a:t>Oxbow lakes are one of the most common features in meandering rivers, as</a:t>
            </a:r>
            <a:r>
              <a:rPr lang="zh-CN" altLang="en-US" dirty="0">
                <a:ea typeface="等线"/>
              </a:rPr>
              <a:t> </a:t>
            </a:r>
            <a:r>
              <a:rPr lang="en-US" altLang="zh-CN" dirty="0">
                <a:ea typeface="等线"/>
              </a:rPr>
              <a:t>can</a:t>
            </a:r>
            <a:r>
              <a:rPr lang="zh-CN" altLang="en-US" dirty="0">
                <a:ea typeface="等线"/>
              </a:rPr>
              <a:t> </a:t>
            </a:r>
            <a:r>
              <a:rPr lang="en-US" altLang="zh-CN" dirty="0">
                <a:ea typeface="等线"/>
              </a:rPr>
              <a:t>be</a:t>
            </a:r>
            <a:r>
              <a:rPr lang="zh-CN" altLang="en-US" dirty="0">
                <a:ea typeface="等线"/>
              </a:rPr>
              <a:t> </a:t>
            </a:r>
            <a:r>
              <a:rPr lang="en-US" altLang="zh-CN" dirty="0">
                <a:ea typeface="等线"/>
              </a:rPr>
              <a:t>seen</a:t>
            </a:r>
            <a:r>
              <a:rPr lang="zh-CN" altLang="en-US" dirty="0">
                <a:ea typeface="等线"/>
              </a:rPr>
              <a:t> </a:t>
            </a:r>
            <a:r>
              <a:rPr lang="en-US" altLang="zh-CN" dirty="0">
                <a:ea typeface="等线"/>
              </a:rPr>
              <a:t>in</a:t>
            </a:r>
            <a:r>
              <a:rPr lang="zh-CN" altLang="en-US" dirty="0">
                <a:ea typeface="等线"/>
              </a:rPr>
              <a:t> </a:t>
            </a:r>
            <a:r>
              <a:rPr lang="en-US" altLang="zh-CN" dirty="0">
                <a:ea typeface="等线"/>
              </a:rPr>
              <a:t>this</a:t>
            </a:r>
            <a:r>
              <a:rPr lang="zh-CN" altLang="en-US" dirty="0">
                <a:ea typeface="等线"/>
              </a:rPr>
              <a:t> </a:t>
            </a:r>
            <a:r>
              <a:rPr lang="en-US" altLang="zh-CN" dirty="0">
                <a:ea typeface="等线"/>
              </a:rPr>
              <a:t>example</a:t>
            </a:r>
            <a:r>
              <a:rPr lang="zh-CN" altLang="en-US" dirty="0">
                <a:ea typeface="等线"/>
              </a:rPr>
              <a:t> </a:t>
            </a:r>
            <a:r>
              <a:rPr lang="en-US" altLang="zh-CN" dirty="0">
                <a:ea typeface="等线"/>
              </a:rPr>
              <a:t>in</a:t>
            </a:r>
            <a:r>
              <a:rPr lang="zh-CN" altLang="en-US" dirty="0">
                <a:ea typeface="等线"/>
              </a:rPr>
              <a:t> </a:t>
            </a:r>
            <a:r>
              <a:rPr lang="en-US" altLang="zh-CN" dirty="0">
                <a:ea typeface="等线"/>
              </a:rPr>
              <a:t>Mamore river in Bolivia. Oxbow lakes are critical for environment and ecology. They serve as habitats for many species and </a:t>
            </a:r>
            <a:r>
              <a:rPr lang="en-GB" altLang="zh-CN" sz="1200" kern="1200" dirty="0">
                <a:solidFill>
                  <a:schemeClr val="tx1"/>
                </a:solidFill>
                <a:effectLst/>
                <a:latin typeface="+mn-lt"/>
                <a:ea typeface="等线"/>
                <a:cs typeface="+mn-cs"/>
              </a:rPr>
              <a:t>as effective sinks for fine sediment and associated </a:t>
            </a:r>
            <a:r>
              <a:rPr lang="en-GB" altLang="zh-CN" dirty="0">
                <a:ea typeface="等线"/>
              </a:rPr>
              <a:t>pollutants</a:t>
            </a:r>
            <a:r>
              <a:rPr lang="en-GB" altLang="zh-CN" sz="1200" kern="1200" dirty="0">
                <a:solidFill>
                  <a:schemeClr val="tx1"/>
                </a:solidFill>
                <a:effectLst/>
                <a:latin typeface="+mn-lt"/>
                <a:ea typeface="等线"/>
                <a:cs typeface="+mn-cs"/>
              </a:rPr>
              <a:t>. Oxbow lakes are formed </a:t>
            </a:r>
            <a:r>
              <a:rPr lang="en-GB" altLang="zh-CN" dirty="0">
                <a:ea typeface="等线"/>
              </a:rPr>
              <a:t>when the </a:t>
            </a:r>
            <a:r>
              <a:rPr lang="en-GB" altLang="zh-CN" sz="1200" kern="1200" dirty="0">
                <a:solidFill>
                  <a:schemeClr val="tx1"/>
                </a:solidFill>
                <a:effectLst/>
                <a:latin typeface="+mn-lt"/>
                <a:ea typeface="等线"/>
                <a:cs typeface="+mn-cs"/>
              </a:rPr>
              <a:t>meandering </a:t>
            </a:r>
            <a:r>
              <a:rPr lang="en-GB" altLang="zh-CN" dirty="0">
                <a:ea typeface="等线"/>
              </a:rPr>
              <a:t>river cuts off</a:t>
            </a:r>
            <a:r>
              <a:rPr lang="en-GB" altLang="zh-CN" sz="1200" kern="1200" dirty="0">
                <a:solidFill>
                  <a:schemeClr val="tx1"/>
                </a:solidFill>
                <a:effectLst/>
                <a:latin typeface="+mn-lt"/>
                <a:ea typeface="等线"/>
                <a:cs typeface="+mn-cs"/>
              </a:rPr>
              <a:t>. </a:t>
            </a:r>
            <a:r>
              <a:rPr lang="en-GB" altLang="zh-CN" dirty="0">
                <a:ea typeface="等线"/>
              </a:rPr>
              <a:t>In</a:t>
            </a:r>
            <a:r>
              <a:rPr lang="en-GB" altLang="zh-CN" sz="1200" kern="1200" dirty="0">
                <a:solidFill>
                  <a:schemeClr val="tx1"/>
                </a:solidFill>
                <a:effectLst/>
                <a:latin typeface="+mn-lt"/>
                <a:ea typeface="等线"/>
                <a:cs typeface="+mn-cs"/>
              </a:rPr>
              <a:t> </a:t>
            </a:r>
            <a:r>
              <a:rPr lang="en-GB" altLang="zh-CN" dirty="0">
                <a:ea typeface="等线"/>
              </a:rPr>
              <a:t>this video </a:t>
            </a:r>
            <a:r>
              <a:rPr lang="en-GB" altLang="zh-CN" sz="1200" kern="1200" dirty="0">
                <a:solidFill>
                  <a:schemeClr val="tx1"/>
                </a:solidFill>
                <a:effectLst/>
                <a:latin typeface="+mn-lt"/>
                <a:ea typeface="等线"/>
                <a:cs typeface="+mn-cs"/>
              </a:rPr>
              <a:t>(click</a:t>
            </a:r>
            <a:r>
              <a:rPr lang="en-GB" altLang="zh-CN" dirty="0">
                <a:ea typeface="等线"/>
              </a:rPr>
              <a:t>)</a:t>
            </a:r>
            <a:r>
              <a:rPr lang="en-GB" altLang="zh-CN" sz="1200" kern="1200" dirty="0">
                <a:solidFill>
                  <a:schemeClr val="tx1"/>
                </a:solidFill>
                <a:effectLst/>
                <a:latin typeface="+mn-lt"/>
                <a:ea typeface="等线"/>
                <a:cs typeface="+mn-cs"/>
              </a:rPr>
              <a:t> </a:t>
            </a:r>
            <a:r>
              <a:rPr lang="en-GB" altLang="zh-CN" dirty="0">
                <a:ea typeface="等线"/>
              </a:rPr>
              <a:t>this</a:t>
            </a:r>
            <a:r>
              <a:rPr lang="en-GB" altLang="zh-CN" sz="1200" kern="1200" dirty="0">
                <a:solidFill>
                  <a:schemeClr val="tx1"/>
                </a:solidFill>
                <a:effectLst/>
                <a:latin typeface="+mn-lt"/>
                <a:ea typeface="等线"/>
                <a:cs typeface="+mn-cs"/>
              </a:rPr>
              <a:t> neck cutoff (click) leads to a long persistent oxbow lake, while this chute cutoff (click) leads to an oxbow lake which is filled very quickly. </a:t>
            </a:r>
            <a:r>
              <a:rPr lang="en-GB" altLang="zh-CN" dirty="0">
                <a:ea typeface="等线"/>
              </a:rPr>
              <a:t>The research question</a:t>
            </a:r>
            <a:r>
              <a:rPr lang="en-GB" altLang="zh-CN" sz="1200" kern="1200" dirty="0">
                <a:solidFill>
                  <a:schemeClr val="tx1"/>
                </a:solidFill>
                <a:effectLst/>
                <a:latin typeface="+mn-lt"/>
                <a:ea typeface="等线"/>
                <a:cs typeface="+mn-cs"/>
              </a:rPr>
              <a:t> </a:t>
            </a:r>
            <a:r>
              <a:rPr lang="en-GB" altLang="zh-CN" dirty="0">
                <a:ea typeface="等线"/>
              </a:rPr>
              <a:t>I want to focus is: How is a persistent oxbow lake created?</a:t>
            </a:r>
            <a:endParaRPr lang="en-GB" altLang="zh-CN" sz="1200" kern="1200" dirty="0">
              <a:solidFill>
                <a:schemeClr val="tx1"/>
              </a:solidFill>
              <a:effectLst/>
              <a:latin typeface="+mn-lt"/>
              <a:ea typeface="等线"/>
            </a:endParaRPr>
          </a:p>
        </p:txBody>
      </p:sp>
      <p:sp>
        <p:nvSpPr>
          <p:cNvPr id="4" name="Slide Number Placeholder 3"/>
          <p:cNvSpPr>
            <a:spLocks noGrp="1"/>
          </p:cNvSpPr>
          <p:nvPr>
            <p:ph type="sldNum" sz="quarter" idx="5"/>
          </p:nvPr>
        </p:nvSpPr>
        <p:spPr/>
        <p:txBody>
          <a:bodyPr/>
          <a:lstStyle/>
          <a:p>
            <a:fld id="{EA42142E-2FED-4C79-A276-0D0C996997D3}" type="slidenum">
              <a:rPr lang="zh-CN" altLang="en-US" smtClean="0"/>
              <a:t>2</a:t>
            </a:fld>
            <a:endParaRPr lang="zh-CN" altLang="en-US"/>
          </a:p>
        </p:txBody>
      </p:sp>
    </p:spTree>
    <p:extLst>
      <p:ext uri="{BB962C8B-B14F-4D97-AF65-F5344CB8AC3E}">
        <p14:creationId xmlns:p14="http://schemas.microsoft.com/office/powerpoint/2010/main" val="307095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A6A6D-31D1-AE92-F1AA-EC297D2BD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01A15-F35F-0D65-5A9F-0816398F49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61463-6A44-F029-B50F-A56608716843}"/>
              </a:ext>
            </a:extLst>
          </p:cNvPr>
          <p:cNvSpPr>
            <a:spLocks noGrp="1"/>
          </p:cNvSpPr>
          <p:nvPr>
            <p:ph type="body" idx="1"/>
          </p:nvPr>
        </p:nvSpPr>
        <p:spPr/>
        <p:txBody>
          <a:bodyPr/>
          <a:lstStyle/>
          <a:p>
            <a:r>
              <a:rPr lang="en-US" altLang="zh-CN" dirty="0">
                <a:ea typeface="等线"/>
              </a:rPr>
              <a:t>The creation and persistence of oxbow lakes is an old problem. Coming back to the first slide, early on people thought the key process was formation of sediment bars (click) that disconnect the two channels. Such sediment bars are called as plug bars. Since then a lot of research has focused on the relationship between the bifurcation angle and the existence and size of plug bars. To our knowledge, Fisk (click) was one of the first to propose that the neck cutoffs leads to higher bifurcation angle which leads to a faster plugging. Sixty years later (click), Constantine tried to understand the underlying mechanism and proposed that a higher bifurcation angle leads to a wider flow-recirculation zone, which makes sediment much easier to deposit and thus easier to form the plug bar. Recently, (click) experiments showed that for bifurcation angles larger than 30 degree, the plug bar forms and the size of the plug bar decreases with the increase of the bifurcation angle. While the bifurcations’ angle might be important, simpler alternative hypotheses have still not been explored. </a:t>
            </a:r>
          </a:p>
          <a:p>
            <a:endParaRPr lang="en-US" altLang="zh-CN" dirty="0"/>
          </a:p>
        </p:txBody>
      </p:sp>
      <p:sp>
        <p:nvSpPr>
          <p:cNvPr id="4" name="Slide Number Placeholder 3">
            <a:extLst>
              <a:ext uri="{FF2B5EF4-FFF2-40B4-BE49-F238E27FC236}">
                <a16:creationId xmlns:a16="http://schemas.microsoft.com/office/drawing/2014/main" id="{3925EA04-5318-E760-FACB-1E17FFA04638}"/>
              </a:ext>
            </a:extLst>
          </p:cNvPr>
          <p:cNvSpPr>
            <a:spLocks noGrp="1"/>
          </p:cNvSpPr>
          <p:nvPr>
            <p:ph type="sldNum" sz="quarter" idx="5"/>
          </p:nvPr>
        </p:nvSpPr>
        <p:spPr/>
        <p:txBody>
          <a:bodyPr/>
          <a:lstStyle/>
          <a:p>
            <a:fld id="{EA42142E-2FED-4C79-A276-0D0C996997D3}" type="slidenum">
              <a:rPr lang="zh-CN" altLang="en-US" smtClean="0"/>
              <a:t>3</a:t>
            </a:fld>
            <a:endParaRPr lang="zh-CN" altLang="en-US"/>
          </a:p>
        </p:txBody>
      </p:sp>
    </p:spTree>
    <p:extLst>
      <p:ext uri="{BB962C8B-B14F-4D97-AF65-F5344CB8AC3E}">
        <p14:creationId xmlns:p14="http://schemas.microsoft.com/office/powerpoint/2010/main" val="254794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等线"/>
              </a:rPr>
              <a:t>So, we built an one-dimensional model to understand how the bifurcation-confluence loop evolves. The model consists of two channels--the main channel (POINT) and the abandoned channel (POINT). We subdivide the main channel into the upstream, cutoff and downstream channels. In the model flow is simulated by Saint-</a:t>
            </a:r>
            <a:r>
              <a:rPr lang="en-US" altLang="zh-CN" dirty="0" err="1">
                <a:ea typeface="等线"/>
              </a:rPr>
              <a:t>venant</a:t>
            </a:r>
            <a:r>
              <a:rPr lang="en-US" altLang="zh-CN" dirty="0">
                <a:ea typeface="等线"/>
              </a:rPr>
              <a:t> equations, sediment transport is from the Engelund and Hansen formula, and  bed adjustment is from the Exner equation. The benefit of this model is we can choose to simulate the neck or chute  by changing Lc, when Lc is short, generally shorter than the channel width, we will have a neck cutoff(click). In opposite, we extend Lc, the model will be more look like a chute cutoff rather than a neck cutoff.</a:t>
            </a:r>
            <a:endParaRPr lang="zh-CN" altLang="en-US" dirty="0">
              <a:ea typeface="等线"/>
            </a:endParaRPr>
          </a:p>
        </p:txBody>
      </p:sp>
      <p:sp>
        <p:nvSpPr>
          <p:cNvPr id="4" name="Slide Number Placeholder 3"/>
          <p:cNvSpPr>
            <a:spLocks noGrp="1"/>
          </p:cNvSpPr>
          <p:nvPr>
            <p:ph type="sldNum" sz="quarter" idx="5"/>
          </p:nvPr>
        </p:nvSpPr>
        <p:spPr/>
        <p:txBody>
          <a:bodyPr/>
          <a:lstStyle/>
          <a:p>
            <a:fld id="{EA42142E-2FED-4C79-A276-0D0C996997D3}" type="slidenum">
              <a:rPr lang="zh-CN" altLang="en-US" smtClean="0"/>
              <a:t>5</a:t>
            </a:fld>
            <a:endParaRPr lang="zh-CN" altLang="en-US"/>
          </a:p>
        </p:txBody>
      </p:sp>
    </p:spTree>
    <p:extLst>
      <p:ext uri="{BB962C8B-B14F-4D97-AF65-F5344CB8AC3E}">
        <p14:creationId xmlns:p14="http://schemas.microsoft.com/office/powerpoint/2010/main" val="179677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A42142E-2FED-4C79-A276-0D0C996997D3}" type="slidenum">
              <a:rPr lang="zh-CN" altLang="en-US" smtClean="0"/>
              <a:t>7</a:t>
            </a:fld>
            <a:endParaRPr lang="zh-CN" altLang="en-US"/>
          </a:p>
        </p:txBody>
      </p:sp>
    </p:spTree>
    <p:extLst>
      <p:ext uri="{BB962C8B-B14F-4D97-AF65-F5344CB8AC3E}">
        <p14:creationId xmlns:p14="http://schemas.microsoft.com/office/powerpoint/2010/main" val="54895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6C46-03F5-9616-9208-37D0F7621A5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CB4C858-F4FB-588E-35FF-CB84957FC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A9BE9F7-E8A4-78C6-AD88-6D16627FED60}"/>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5" name="Footer Placeholder 4">
            <a:extLst>
              <a:ext uri="{FF2B5EF4-FFF2-40B4-BE49-F238E27FC236}">
                <a16:creationId xmlns:a16="http://schemas.microsoft.com/office/drawing/2014/main" id="{5B7304C0-85EF-5CBC-DFAB-B1B8FDBD978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BC8A59F-B0C3-341C-484B-D1CBD75F9613}"/>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62489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E08A-2232-BB22-93BC-8D29EB939E6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62559FD-A91F-C674-2AAE-3CB743C72901}"/>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F30EE14-EBC9-2423-EFAA-E790B845F593}"/>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5" name="Footer Placeholder 4">
            <a:extLst>
              <a:ext uri="{FF2B5EF4-FFF2-40B4-BE49-F238E27FC236}">
                <a16:creationId xmlns:a16="http://schemas.microsoft.com/office/drawing/2014/main" id="{A8715481-0A34-F3E6-494A-8F0120B3779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04690B-5955-537E-6210-E45CB01372A4}"/>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220289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DB0AC8-84DB-271B-F930-F9800A3A7AB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4F02CE9-4009-E030-D6B1-63775A31E60D}"/>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087EB95-548D-8759-B813-3F42D52465C1}"/>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5" name="Footer Placeholder 4">
            <a:extLst>
              <a:ext uri="{FF2B5EF4-FFF2-40B4-BE49-F238E27FC236}">
                <a16:creationId xmlns:a16="http://schemas.microsoft.com/office/drawing/2014/main" id="{D294C9E3-E1ED-E7FC-4A55-D3BE71FEB63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CD179F4-104D-2CFE-D2B5-B05E6124D8C8}"/>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184051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C6F2-4342-910E-953D-605625F9C87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AA60FD6-BC3E-F637-502C-768F0D72B9F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EEC4383-0DA3-ACCA-9515-485ADF329ECC}"/>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5" name="Footer Placeholder 4">
            <a:extLst>
              <a:ext uri="{FF2B5EF4-FFF2-40B4-BE49-F238E27FC236}">
                <a16:creationId xmlns:a16="http://schemas.microsoft.com/office/drawing/2014/main" id="{1373FE7E-E4E5-5822-98D8-AEA11B0100E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F16EDC1-FC14-6A84-83F1-0551A46B7ABA}"/>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1120087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2BD1-C313-822D-628F-ECDDAB8C97B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B6B343F-AECE-7EB7-7BAD-BDAE51591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150A844-FB05-4B3F-5F7D-1DFD0E12605D}"/>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5" name="Footer Placeholder 4">
            <a:extLst>
              <a:ext uri="{FF2B5EF4-FFF2-40B4-BE49-F238E27FC236}">
                <a16:creationId xmlns:a16="http://schemas.microsoft.com/office/drawing/2014/main" id="{1901F381-4563-46E2-E8B8-8DC453A4884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5FD7CC-6153-B494-371C-96060E701B23}"/>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187595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DEF4-35F5-1160-A23E-7966B3E22A7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8BB740A-9582-6A01-E0CE-9C122ABEA370}"/>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C49F0F3-F1C9-2DD1-5560-6FAD7E8FD6AF}"/>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C0859CC8-C682-38F5-D64A-CDD9421DAD2A}"/>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6" name="Footer Placeholder 5">
            <a:extLst>
              <a:ext uri="{FF2B5EF4-FFF2-40B4-BE49-F238E27FC236}">
                <a16:creationId xmlns:a16="http://schemas.microsoft.com/office/drawing/2014/main" id="{84F2FCBD-5189-A184-EAFD-55D8D96B6D7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652F3CB-D7E0-9AAD-BD6E-3D9E1E6A2E03}"/>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4139944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211B-9FE9-0EF2-0DFD-B11C3EFFF3EC}"/>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804F483-08B8-23B5-B119-3B1F54944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C2D937AF-1E50-1BBF-E7B4-FECA080C57D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3BAECB1-639C-21EA-10BF-3686F2FA2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106DE0A4-62E1-41A8-5CD1-9DBAD07D1C5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E83B566-1C16-543D-BC0F-DD3FBD6CFCE2}"/>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8" name="Footer Placeholder 7">
            <a:extLst>
              <a:ext uri="{FF2B5EF4-FFF2-40B4-BE49-F238E27FC236}">
                <a16:creationId xmlns:a16="http://schemas.microsoft.com/office/drawing/2014/main" id="{7DD077FE-A510-3357-2CD2-6368178D3B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78A7E65-54C8-A446-6664-BCD297130516}"/>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164834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2484-B820-CB63-942E-A614F4E7AF6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30314530-3CE2-9E72-9B0D-C498B7E86BFB}"/>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4" name="Footer Placeholder 3">
            <a:extLst>
              <a:ext uri="{FF2B5EF4-FFF2-40B4-BE49-F238E27FC236}">
                <a16:creationId xmlns:a16="http://schemas.microsoft.com/office/drawing/2014/main" id="{182DAB59-3B41-38E5-3C8C-2716408DDF8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693812A-2B77-131C-FAD6-3F8CB6AACEAE}"/>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54524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4791F-B2B1-AE4A-4A1E-6FB792FD6B8B}"/>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3" name="Footer Placeholder 2">
            <a:extLst>
              <a:ext uri="{FF2B5EF4-FFF2-40B4-BE49-F238E27FC236}">
                <a16:creationId xmlns:a16="http://schemas.microsoft.com/office/drawing/2014/main" id="{DB02D531-08A5-577C-AE7C-65972B49E3F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6EC9AA7-2363-2379-17FD-0539C0D44773}"/>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2815223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CA23-FAD4-A90C-6BD7-6FD94C53C21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4AE9651-6202-EB77-1B93-FCAD992288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3FED4F2-5C77-0BFB-DE7D-C030B581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390BAB9-92B7-A3E1-B077-9B2B11AD947F}"/>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6" name="Footer Placeholder 5">
            <a:extLst>
              <a:ext uri="{FF2B5EF4-FFF2-40B4-BE49-F238E27FC236}">
                <a16:creationId xmlns:a16="http://schemas.microsoft.com/office/drawing/2014/main" id="{C0A90012-07A3-4BF3-B067-D1C2DAED4B2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68E6508-0A66-F69B-A610-C9D1E4185201}"/>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249377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9100-1826-230B-7552-9B552302608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A1337E7-4AE4-3DE6-7E87-7BA2BCCE96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9AB297D-C2E8-AEB7-5038-82106F985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7B62E34-DA4D-DA08-46D8-785137D8B8C4}"/>
              </a:ext>
            </a:extLst>
          </p:cNvPr>
          <p:cNvSpPr>
            <a:spLocks noGrp="1"/>
          </p:cNvSpPr>
          <p:nvPr>
            <p:ph type="dt" sz="half" idx="10"/>
          </p:nvPr>
        </p:nvSpPr>
        <p:spPr/>
        <p:txBody>
          <a:bodyPr/>
          <a:lstStyle/>
          <a:p>
            <a:fld id="{3B3530E2-89E4-4955-A357-511BFB6E0C71}" type="datetimeFigureOut">
              <a:rPr lang="zh-CN" altLang="en-US" smtClean="0"/>
              <a:t>2025/12/16</a:t>
            </a:fld>
            <a:endParaRPr lang="zh-CN" altLang="en-US"/>
          </a:p>
        </p:txBody>
      </p:sp>
      <p:sp>
        <p:nvSpPr>
          <p:cNvPr id="6" name="Footer Placeholder 5">
            <a:extLst>
              <a:ext uri="{FF2B5EF4-FFF2-40B4-BE49-F238E27FC236}">
                <a16:creationId xmlns:a16="http://schemas.microsoft.com/office/drawing/2014/main" id="{EAF9B058-E1A5-E9A4-7CB4-279AA03FA04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E0198A9-7FE9-3300-DC94-EB856C9E0761}"/>
              </a:ext>
            </a:extLst>
          </p:cNvPr>
          <p:cNvSpPr>
            <a:spLocks noGrp="1"/>
          </p:cNvSpPr>
          <p:nvPr>
            <p:ph type="sldNum" sz="quarter" idx="12"/>
          </p:nvPr>
        </p:nvSpPr>
        <p:spPr/>
        <p:txBody>
          <a:body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3625315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BF475-EBAA-2D8C-B4B4-8B05D8C0C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CDD20C8-12C6-1E3E-A402-A10A86C55D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AC7E615-C6CA-F0C5-AA60-B4B7F3265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30E2-89E4-4955-A357-511BFB6E0C71}" type="datetimeFigureOut">
              <a:rPr lang="zh-CN" altLang="en-US" smtClean="0"/>
              <a:t>2025/12/16</a:t>
            </a:fld>
            <a:endParaRPr lang="zh-CN" altLang="en-US"/>
          </a:p>
        </p:txBody>
      </p:sp>
      <p:sp>
        <p:nvSpPr>
          <p:cNvPr id="5" name="Footer Placeholder 4">
            <a:extLst>
              <a:ext uri="{FF2B5EF4-FFF2-40B4-BE49-F238E27FC236}">
                <a16:creationId xmlns:a16="http://schemas.microsoft.com/office/drawing/2014/main" id="{62354AE1-70D4-9FB2-A831-7C842AC5C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D3E43A9-4E35-30B4-1465-EA41BDBF4C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A38D0-E6E4-45E5-8125-7006E79C40C1}" type="slidenum">
              <a:rPr lang="zh-CN" altLang="en-US" smtClean="0"/>
              <a:t>‹#›</a:t>
            </a:fld>
            <a:endParaRPr lang="zh-CN" altLang="en-US"/>
          </a:p>
        </p:txBody>
      </p:sp>
    </p:spTree>
    <p:extLst>
      <p:ext uri="{BB962C8B-B14F-4D97-AF65-F5344CB8AC3E}">
        <p14:creationId xmlns:p14="http://schemas.microsoft.com/office/powerpoint/2010/main" val="3422616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iver flowing through a forest&#10;&#10;AI-generated content may be incorrect.">
            <a:extLst>
              <a:ext uri="{FF2B5EF4-FFF2-40B4-BE49-F238E27FC236}">
                <a16:creationId xmlns:a16="http://schemas.microsoft.com/office/drawing/2014/main" id="{2295D8EE-BB52-43EF-B396-E9A15704852C}"/>
              </a:ext>
            </a:extLst>
          </p:cNvPr>
          <p:cNvPicPr>
            <a:picLocks noChangeAspect="1"/>
          </p:cNvPicPr>
          <p:nvPr/>
        </p:nvPicPr>
        <p:blipFill>
          <a:blip r:embed="rId3"/>
          <a:srcRect r="2879" b="17135"/>
          <a:stretch>
            <a:fillRect/>
          </a:stretch>
        </p:blipFill>
        <p:spPr>
          <a:xfrm>
            <a:off x="-2" y="0"/>
            <a:ext cx="12086994" cy="6858000"/>
          </a:xfrm>
          <a:prstGeom prst="rect">
            <a:avLst/>
          </a:prstGeom>
        </p:spPr>
      </p:pic>
      <p:sp>
        <p:nvSpPr>
          <p:cNvPr id="6" name="Title 1">
            <a:extLst>
              <a:ext uri="{FF2B5EF4-FFF2-40B4-BE49-F238E27FC236}">
                <a16:creationId xmlns:a16="http://schemas.microsoft.com/office/drawing/2014/main" id="{2F87B0D4-290A-9015-7172-A8C3787F21BD}"/>
              </a:ext>
            </a:extLst>
          </p:cNvPr>
          <p:cNvSpPr txBox="1">
            <a:spLocks/>
          </p:cNvSpPr>
          <p:nvPr/>
        </p:nvSpPr>
        <p:spPr>
          <a:xfrm>
            <a:off x="274420" y="5067300"/>
            <a:ext cx="7731560" cy="1508251"/>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altLang="zh-CN" sz="3200" dirty="0">
                <a:solidFill>
                  <a:schemeClr val="bg1"/>
                </a:solidFill>
                <a:latin typeface="微软雅黑" panose="020B0503020204020204" pitchFamily="34" charset="-122"/>
                <a:ea typeface="微软雅黑" panose="020B0503020204020204" pitchFamily="34" charset="-122"/>
                <a:cs typeface="+mn-cs"/>
              </a:rPr>
              <a:t>Ye Jing</a:t>
            </a:r>
            <a:endParaRPr lang="en-US" altLang="zh-CN" sz="3200" baseline="30000" dirty="0">
              <a:solidFill>
                <a:schemeClr val="bg1"/>
              </a:solidFill>
              <a:latin typeface="微软雅黑" panose="020B0503020204020204" pitchFamily="34" charset="-122"/>
              <a:ea typeface="微软雅黑" panose="020B0503020204020204" pitchFamily="34" charset="-122"/>
              <a:cs typeface="+mn-cs"/>
            </a:endParaRPr>
          </a:p>
          <a:p>
            <a:pPr algn="l">
              <a:spcAft>
                <a:spcPts val="600"/>
              </a:spcAft>
            </a:pPr>
            <a:r>
              <a:rPr lang="en-US" altLang="zh-CN" sz="3200" dirty="0">
                <a:solidFill>
                  <a:schemeClr val="bg1"/>
                </a:solidFill>
                <a:latin typeface="微软雅黑" panose="020B0503020204020204" pitchFamily="34" charset="-122"/>
                <a:ea typeface="微软雅黑" panose="020B0503020204020204" pitchFamily="34" charset="-122"/>
              </a:rPr>
              <a:t>Earth Surface Process EAS-G 559</a:t>
            </a:r>
          </a:p>
          <a:p>
            <a:pPr algn="l">
              <a:spcAft>
                <a:spcPts val="600"/>
              </a:spcAft>
            </a:pPr>
            <a:r>
              <a:rPr lang="en-US" altLang="zh-CN" sz="3200" dirty="0">
                <a:solidFill>
                  <a:schemeClr val="bg1"/>
                </a:solidFill>
                <a:latin typeface="微软雅黑" panose="020B0503020204020204" pitchFamily="34" charset="-122"/>
                <a:ea typeface="微软雅黑" panose="020B0503020204020204" pitchFamily="34" charset="-122"/>
              </a:rPr>
              <a:t>Instructor: Doug Edmonds</a:t>
            </a:r>
          </a:p>
        </p:txBody>
      </p:sp>
      <p:sp>
        <p:nvSpPr>
          <p:cNvPr id="2" name="Title 1">
            <a:extLst>
              <a:ext uri="{FF2B5EF4-FFF2-40B4-BE49-F238E27FC236}">
                <a16:creationId xmlns:a16="http://schemas.microsoft.com/office/drawing/2014/main" id="{2FE56175-698F-EB84-09C0-F05C0116A85A}"/>
              </a:ext>
            </a:extLst>
          </p:cNvPr>
          <p:cNvSpPr>
            <a:spLocks noGrp="1"/>
          </p:cNvSpPr>
          <p:nvPr>
            <p:ph type="ctrTitle" idx="4294967295"/>
          </p:nvPr>
        </p:nvSpPr>
        <p:spPr>
          <a:xfrm>
            <a:off x="650798" y="282449"/>
            <a:ext cx="11436196" cy="1306443"/>
          </a:xfrm>
        </p:spPr>
        <p:txBody>
          <a:bodyPr vert="horz" lIns="91440" tIns="45720" rIns="91440" bIns="45720" rtlCol="0"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How</a:t>
            </a:r>
            <a:r>
              <a:rPr lang="zh-CN" altLang="en-US" sz="4000" b="1" dirty="0">
                <a:solidFill>
                  <a:schemeClr val="bg1"/>
                </a:solidFill>
                <a:latin typeface="微软雅黑" panose="020B0503020204020204" pitchFamily="34" charset="-122"/>
                <a:ea typeface="微软雅黑" panose="020B0503020204020204" pitchFamily="34" charset="-122"/>
              </a:rPr>
              <a:t> </a:t>
            </a:r>
            <a:r>
              <a:rPr lang="en-US" altLang="zh-CN" sz="4000" b="1" dirty="0">
                <a:solidFill>
                  <a:schemeClr val="bg1"/>
                </a:solidFill>
                <a:latin typeface="微软雅黑" panose="020B0503020204020204" pitchFamily="34" charset="-122"/>
                <a:ea typeface="微软雅黑" panose="020B0503020204020204" pitchFamily="34" charset="-122"/>
              </a:rPr>
              <a:t>will</a:t>
            </a:r>
            <a:r>
              <a:rPr lang="zh-CN" altLang="en-US" sz="4000" b="1" dirty="0">
                <a:solidFill>
                  <a:schemeClr val="bg1"/>
                </a:solidFill>
                <a:latin typeface="微软雅黑" panose="020B0503020204020204" pitchFamily="34" charset="-122"/>
                <a:ea typeface="微软雅黑" panose="020B0503020204020204" pitchFamily="34" charset="-122"/>
              </a:rPr>
              <a:t> </a:t>
            </a:r>
            <a:r>
              <a:rPr lang="en-US" altLang="zh-CN" sz="4000" b="1" dirty="0">
                <a:solidFill>
                  <a:schemeClr val="bg1"/>
                </a:solidFill>
                <a:latin typeface="微软雅黑" panose="020B0503020204020204" pitchFamily="34" charset="-122"/>
                <a:ea typeface="微软雅黑" panose="020B0503020204020204" pitchFamily="34" charset="-122"/>
              </a:rPr>
              <a:t>the</a:t>
            </a:r>
            <a:r>
              <a:rPr lang="zh-CN" altLang="en-US" sz="4000" b="1" dirty="0">
                <a:solidFill>
                  <a:schemeClr val="bg1"/>
                </a:solidFill>
                <a:latin typeface="微软雅黑" panose="020B0503020204020204" pitchFamily="34" charset="-122"/>
                <a:ea typeface="微软雅黑" panose="020B0503020204020204" pitchFamily="34" charset="-122"/>
              </a:rPr>
              <a:t> </a:t>
            </a:r>
            <a:r>
              <a:rPr lang="en-US" altLang="zh-CN" sz="4000" b="1" dirty="0">
                <a:solidFill>
                  <a:schemeClr val="bg1"/>
                </a:solidFill>
                <a:latin typeface="微软雅黑" panose="020B0503020204020204" pitchFamily="34" charset="-122"/>
                <a:ea typeface="微软雅黑" panose="020B0503020204020204" pitchFamily="34" charset="-122"/>
              </a:rPr>
              <a:t>migration affect the creation of oxbow lakes?</a:t>
            </a:r>
          </a:p>
        </p:txBody>
      </p:sp>
      <p:pic>
        <p:nvPicPr>
          <p:cNvPr id="5" name="Picture 4">
            <a:extLst>
              <a:ext uri="{FF2B5EF4-FFF2-40B4-BE49-F238E27FC236}">
                <a16:creationId xmlns:a16="http://schemas.microsoft.com/office/drawing/2014/main" id="{028C671A-FBA5-926E-B7FD-A6862ABF433A}"/>
              </a:ext>
            </a:extLst>
          </p:cNvPr>
          <p:cNvPicPr>
            <a:picLocks noChangeAspect="1"/>
          </p:cNvPicPr>
          <p:nvPr/>
        </p:nvPicPr>
        <p:blipFill>
          <a:blip r:embed="rId4"/>
          <a:stretch>
            <a:fillRect/>
          </a:stretch>
        </p:blipFill>
        <p:spPr>
          <a:xfrm>
            <a:off x="0" y="0"/>
            <a:ext cx="548841" cy="571500"/>
          </a:xfrm>
          <a:prstGeom prst="rect">
            <a:avLst/>
          </a:prstGeom>
        </p:spPr>
      </p:pic>
    </p:spTree>
    <p:extLst>
      <p:ext uri="{BB962C8B-B14F-4D97-AF65-F5344CB8AC3E}">
        <p14:creationId xmlns:p14="http://schemas.microsoft.com/office/powerpoint/2010/main" val="1835843626"/>
      </p:ext>
    </p:extLst>
  </p:cSld>
  <p:clrMapOvr>
    <a:masterClrMapping/>
  </p:clrMapOvr>
  <mc:AlternateContent xmlns:mc="http://schemas.openxmlformats.org/markup-compatibility/2006" xmlns:p14="http://schemas.microsoft.com/office/powerpoint/2010/main">
    <mc:Choice Requires="p14">
      <p:transition spd="slow" p14:dur="2000" advTm="17122"/>
    </mc:Choice>
    <mc:Fallback xmlns="">
      <p:transition spd="slow" advTm="171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A980BF-828E-DD22-C0FB-018C988F97AD}"/>
              </a:ext>
            </a:extLst>
          </p:cNvPr>
          <p:cNvSpPr>
            <a:spLocks noGrp="1"/>
          </p:cNvSpPr>
          <p:nvPr>
            <p:ph idx="1"/>
          </p:nvPr>
        </p:nvSpPr>
        <p:spPr>
          <a:xfrm>
            <a:off x="243840" y="812165"/>
            <a:ext cx="11734800" cy="2837815"/>
          </a:xfrm>
        </p:spPr>
        <p:txBody>
          <a:bodyPr>
            <a:normAutofit/>
          </a:bodyPr>
          <a:lstStyle/>
          <a:p>
            <a:pPr marL="0" indent="0">
              <a:buNone/>
            </a:pPr>
            <a:r>
              <a:rPr lang="en-US" altLang="zh-CN" dirty="0"/>
              <a:t>Conclusion:</a:t>
            </a:r>
          </a:p>
          <a:p>
            <a:pPr marL="514350" indent="-514350">
              <a:buAutoNum type="arabicPeriod"/>
            </a:pPr>
            <a:r>
              <a:rPr lang="en-US" altLang="zh-CN" dirty="0"/>
              <a:t>The majority of oxbow lakes are formed mainly based on the bifurcation dynamics. Neck cutoffs are more likely to be affected by migration.</a:t>
            </a:r>
          </a:p>
          <a:p>
            <a:pPr marL="514350" indent="-514350">
              <a:buAutoNum type="arabicPeriod"/>
            </a:pPr>
            <a:r>
              <a:rPr lang="en-US" altLang="zh-CN" dirty="0"/>
              <a:t>According to the tie channel feature, it is possible that migration changes the bifurcation hydraulic and sediment environment thus affects the morphology of oxbow lakes.</a:t>
            </a:r>
            <a:endParaRPr lang="zh-CN" altLang="en-US" dirty="0"/>
          </a:p>
        </p:txBody>
      </p:sp>
      <p:sp>
        <p:nvSpPr>
          <p:cNvPr id="5" name="Title 1">
            <a:extLst>
              <a:ext uri="{FF2B5EF4-FFF2-40B4-BE49-F238E27FC236}">
                <a16:creationId xmlns:a16="http://schemas.microsoft.com/office/drawing/2014/main" id="{E1AC535D-74AE-4180-6E63-D0F8FB218940}"/>
              </a:ext>
            </a:extLst>
          </p:cNvPr>
          <p:cNvSpPr txBox="1">
            <a:spLocks/>
          </p:cNvSpPr>
          <p:nvPr/>
        </p:nvSpPr>
        <p:spPr>
          <a:xfrm>
            <a:off x="172380" y="-1"/>
            <a:ext cx="11806260" cy="67818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Conclusion and limitation</a:t>
            </a:r>
            <a:endParaRPr lang="zh-CN" altLang="en-US" sz="3600" b="1" dirty="0">
              <a:latin typeface="微软雅黑" panose="020B0503020204020204" pitchFamily="34" charset="-122"/>
              <a:ea typeface="微软雅黑" panose="020B0503020204020204" pitchFamily="34" charset="-122"/>
            </a:endParaRPr>
          </a:p>
        </p:txBody>
      </p:sp>
      <p:sp>
        <p:nvSpPr>
          <p:cNvPr id="6" name="Content Placeholder 2">
            <a:extLst>
              <a:ext uri="{FF2B5EF4-FFF2-40B4-BE49-F238E27FC236}">
                <a16:creationId xmlns:a16="http://schemas.microsoft.com/office/drawing/2014/main" id="{67455E67-9CF5-ED5C-EEC4-7C4A7330611D}"/>
              </a:ext>
            </a:extLst>
          </p:cNvPr>
          <p:cNvSpPr txBox="1">
            <a:spLocks/>
          </p:cNvSpPr>
          <p:nvPr/>
        </p:nvSpPr>
        <p:spPr>
          <a:xfrm>
            <a:off x="172380" y="3783965"/>
            <a:ext cx="11734800" cy="2837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Limitation:</a:t>
            </a:r>
          </a:p>
          <a:p>
            <a:pPr marL="514350" indent="-514350">
              <a:buFont typeface="Arial" panose="020B0604020202020204" pitchFamily="34" charset="0"/>
              <a:buAutoNum type="arabicPeriod"/>
            </a:pPr>
            <a:r>
              <a:rPr lang="en-US" altLang="zh-CN" dirty="0"/>
              <a:t>The approach is quite limited. Satellite imageries are not always available for all the cases every year.</a:t>
            </a:r>
          </a:p>
          <a:p>
            <a:pPr marL="514350" indent="-514350">
              <a:buFont typeface="Arial" panose="020B0604020202020204" pitchFamily="34" charset="0"/>
              <a:buAutoNum type="arabicPeriod"/>
            </a:pPr>
            <a:r>
              <a:rPr lang="en-US" altLang="zh-CN" dirty="0"/>
              <a:t>The satellite image’s quality is a trouble to take over, especially for cases which occurred early.</a:t>
            </a:r>
          </a:p>
          <a:p>
            <a:pPr marL="514350" indent="-514350">
              <a:buFont typeface="Arial" panose="020B0604020202020204" pitchFamily="34" charset="0"/>
              <a:buAutoNum type="arabicPeriod"/>
            </a:pPr>
            <a:r>
              <a:rPr lang="en-US" altLang="zh-CN" dirty="0"/>
              <a:t>Flooding/dry seasons may lead to error in estimation of scroll bar year.</a:t>
            </a:r>
            <a:endParaRPr lang="zh-CN" altLang="en-US" dirty="0"/>
          </a:p>
        </p:txBody>
      </p:sp>
    </p:spTree>
    <p:extLst>
      <p:ext uri="{BB962C8B-B14F-4D97-AF65-F5344CB8AC3E}">
        <p14:creationId xmlns:p14="http://schemas.microsoft.com/office/powerpoint/2010/main" val="3816786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379E5E-F66B-9C61-2E87-E74B60B7B27D}"/>
              </a:ext>
            </a:extLst>
          </p:cNvPr>
          <p:cNvSpPr txBox="1"/>
          <p:nvPr/>
        </p:nvSpPr>
        <p:spPr>
          <a:xfrm>
            <a:off x="11895396" y="6488668"/>
            <a:ext cx="344214"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604CD776-AD13-CE92-092F-C282051BFB03}"/>
              </a:ext>
            </a:extLst>
          </p:cNvPr>
          <p:cNvGrpSpPr/>
          <p:nvPr/>
        </p:nvGrpSpPr>
        <p:grpSpPr>
          <a:xfrm rot="16200000">
            <a:off x="3379732" y="-3379732"/>
            <a:ext cx="6858000" cy="13617464"/>
            <a:chOff x="687608" y="1987246"/>
            <a:chExt cx="2910567" cy="5030624"/>
          </a:xfrm>
        </p:grpSpPr>
        <p:grpSp>
          <p:nvGrpSpPr>
            <p:cNvPr id="5" name="Group 4">
              <a:extLst>
                <a:ext uri="{FF2B5EF4-FFF2-40B4-BE49-F238E27FC236}">
                  <a16:creationId xmlns:a16="http://schemas.microsoft.com/office/drawing/2014/main" id="{A549260B-11F9-5FF9-FECA-39353FAE58C8}"/>
                </a:ext>
              </a:extLst>
            </p:cNvPr>
            <p:cNvGrpSpPr/>
            <p:nvPr/>
          </p:nvGrpSpPr>
          <p:grpSpPr>
            <a:xfrm>
              <a:off x="687608" y="1987246"/>
              <a:ext cx="2910567" cy="5030624"/>
              <a:chOff x="777091" y="1672069"/>
              <a:chExt cx="2727681" cy="4714523"/>
            </a:xfrm>
          </p:grpSpPr>
          <p:grpSp>
            <p:nvGrpSpPr>
              <p:cNvPr id="10" name="Group 9">
                <a:extLst>
                  <a:ext uri="{FF2B5EF4-FFF2-40B4-BE49-F238E27FC236}">
                    <a16:creationId xmlns:a16="http://schemas.microsoft.com/office/drawing/2014/main" id="{90031659-9107-196A-5E2B-F195C46E5FB7}"/>
                  </a:ext>
                </a:extLst>
              </p:cNvPr>
              <p:cNvGrpSpPr/>
              <p:nvPr/>
            </p:nvGrpSpPr>
            <p:grpSpPr>
              <a:xfrm>
                <a:off x="777091" y="1672069"/>
                <a:ext cx="2727681" cy="4714523"/>
                <a:chOff x="4405815" y="1653272"/>
                <a:chExt cx="2727681" cy="4714523"/>
              </a:xfrm>
            </p:grpSpPr>
            <p:pic>
              <p:nvPicPr>
                <p:cNvPr id="13" name="Picture 12">
                  <a:extLst>
                    <a:ext uri="{FF2B5EF4-FFF2-40B4-BE49-F238E27FC236}">
                      <a16:creationId xmlns:a16="http://schemas.microsoft.com/office/drawing/2014/main" id="{206EDF8E-CCDB-FD77-5060-36A0DC732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15" y="1653272"/>
                  <a:ext cx="2727681" cy="4221011"/>
                </a:xfrm>
                <a:prstGeom prst="rect">
                  <a:avLst/>
                </a:prstGeom>
              </p:spPr>
            </p:pic>
            <p:sp>
              <p:nvSpPr>
                <p:cNvPr id="14" name="Rectangle 13">
                  <a:extLst>
                    <a:ext uri="{FF2B5EF4-FFF2-40B4-BE49-F238E27FC236}">
                      <a16:creationId xmlns:a16="http://schemas.microsoft.com/office/drawing/2014/main" id="{59C27079-5690-3EE3-955D-28D83BC18207}"/>
                    </a:ext>
                  </a:extLst>
                </p:cNvPr>
                <p:cNvSpPr/>
                <p:nvPr/>
              </p:nvSpPr>
              <p:spPr>
                <a:xfrm rot="5400000">
                  <a:off x="5772008" y="5056576"/>
                  <a:ext cx="2276312" cy="34612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white"/>
                      </a:solidFill>
                      <a:effectLst/>
                      <a:uLnTx/>
                      <a:uFillTx/>
                      <a:latin typeface="Arial" panose="020B0604020202020204" pitchFamily="34" charset="0"/>
                      <a:ea typeface="DengXian" panose="02010600030101010101" pitchFamily="2" charset="-122"/>
                      <a:cs typeface="Arial" panose="020B0604020202020204" pitchFamily="34" charset="0"/>
                    </a:rPr>
                    <a:t>Mamoré</a:t>
                  </a:r>
                  <a:r>
                    <a:rPr kumimoji="0" lang="en-US" sz="1800" b="0" i="0" u="none" strike="noStrike" kern="0" cap="none" spc="0" normalizeH="0" baseline="0" noProof="0">
                      <a:ln>
                        <a:noFill/>
                      </a:ln>
                      <a:solidFill>
                        <a:prstClr val="white"/>
                      </a:solidFill>
                      <a:effectLst/>
                      <a:uLnTx/>
                      <a:uFillTx/>
                      <a:latin typeface="Arial" panose="020B0604020202020204" pitchFamily="34" charset="0"/>
                      <a:ea typeface="DengXian" panose="02010600030101010101" pitchFamily="2" charset="-122"/>
                      <a:cs typeface="Arial" panose="020B0604020202020204" pitchFamily="34" charset="0"/>
                    </a:rPr>
                    <a:t> River, Bolivia</a:t>
                  </a: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BC4F6538-5E08-05BD-0BE2-638765D7FFFC}"/>
                  </a:ext>
                </a:extLst>
              </p:cNvPr>
              <p:cNvSpPr/>
              <p:nvPr/>
            </p:nvSpPr>
            <p:spPr>
              <a:xfrm rot="5400000">
                <a:off x="2963093" y="5738749"/>
                <a:ext cx="641773" cy="34612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rial" panose="020B0604020202020204" pitchFamily="34" charset="0"/>
                    <a:ea typeface="DengXian" panose="02010600030101010101" pitchFamily="2" charset="-122"/>
                    <a:cs typeface="Arial" panose="020B0604020202020204" pitchFamily="34" charset="0"/>
                  </a:rPr>
                  <a:t>5 km</a:t>
                </a: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2D933EE9-6FFC-861B-0FCD-824B2BE63F5B}"/>
                  </a:ext>
                </a:extLst>
              </p:cNvPr>
              <p:cNvCxnSpPr>
                <a:cxnSpLocks/>
              </p:cNvCxnSpPr>
              <p:nvPr/>
            </p:nvCxnSpPr>
            <p:spPr>
              <a:xfrm rot="5400000" flipV="1">
                <a:off x="3084142" y="5326970"/>
                <a:ext cx="527908" cy="1"/>
              </a:xfrm>
              <a:prstGeom prst="line">
                <a:avLst/>
              </a:prstGeom>
              <a:noFill/>
              <a:ln w="38100" cap="flat" cmpd="sng" algn="ctr">
                <a:solidFill>
                  <a:sysClr val="window" lastClr="FFFFFF"/>
                </a:solidFill>
                <a:prstDash val="solid"/>
                <a:miter lim="800000"/>
              </a:ln>
              <a:effectLst/>
            </p:spPr>
          </p:cxnSp>
        </p:grpSp>
        <p:cxnSp>
          <p:nvCxnSpPr>
            <p:cNvPr id="7" name="Straight Arrow Connector 6">
              <a:extLst>
                <a:ext uri="{FF2B5EF4-FFF2-40B4-BE49-F238E27FC236}">
                  <a16:creationId xmlns:a16="http://schemas.microsoft.com/office/drawing/2014/main" id="{E13D9CB7-7E88-C8BE-8070-C73275FFED1F}"/>
                </a:ext>
              </a:extLst>
            </p:cNvPr>
            <p:cNvCxnSpPr/>
            <p:nvPr/>
          </p:nvCxnSpPr>
          <p:spPr>
            <a:xfrm flipV="1">
              <a:off x="2900960" y="3720727"/>
              <a:ext cx="0" cy="641445"/>
            </a:xfrm>
            <a:prstGeom prst="straightConnector1">
              <a:avLst/>
            </a:prstGeom>
            <a:noFill/>
            <a:ln w="38100" cap="flat" cmpd="sng" algn="ctr">
              <a:solidFill>
                <a:sysClr val="window" lastClr="FFFFFF"/>
              </a:solidFill>
              <a:prstDash val="solid"/>
              <a:miter lim="800000"/>
              <a:tailEnd type="triangle"/>
            </a:ln>
            <a:effectLst/>
          </p:spPr>
        </p:cxnSp>
        <p:sp>
          <p:nvSpPr>
            <p:cNvPr id="9" name="Rectangle 8">
              <a:extLst>
                <a:ext uri="{FF2B5EF4-FFF2-40B4-BE49-F238E27FC236}">
                  <a16:creationId xmlns:a16="http://schemas.microsoft.com/office/drawing/2014/main" id="{3462EDCC-641F-B19A-3D43-6D1F87B27B07}"/>
                </a:ext>
              </a:extLst>
            </p:cNvPr>
            <p:cNvSpPr/>
            <p:nvPr/>
          </p:nvSpPr>
          <p:spPr>
            <a:xfrm rot="5400000">
              <a:off x="2820523" y="4007859"/>
              <a:ext cx="369333" cy="1441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rial" panose="020B0604020202020204" pitchFamily="34" charset="0"/>
                  <a:ea typeface="DengXian" panose="02010600030101010101" pitchFamily="2" charset="-122"/>
                  <a:cs typeface="Arial" panose="020B0604020202020204" pitchFamily="34" charset="0"/>
                </a:rPr>
                <a:t>F</a:t>
              </a:r>
              <a:r>
                <a:rPr kumimoji="0" lang="en-US" altLang="zh-C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rPr>
                <a:t>low</a:t>
              </a: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D53C7A90-0AA8-C14F-D043-E4BE808C0419}"/>
              </a:ext>
            </a:extLst>
          </p:cNvPr>
          <p:cNvSpPr txBox="1"/>
          <p:nvPr/>
        </p:nvSpPr>
        <p:spPr>
          <a:xfrm>
            <a:off x="1077984" y="5464174"/>
            <a:ext cx="9727901" cy="1200329"/>
          </a:xfrm>
          <a:prstGeom prst="rect">
            <a:avLst/>
          </a:prstGeom>
          <a:noFill/>
        </p:spPr>
        <p:txBody>
          <a:bodyPr wrap="square" lIns="91440" tIns="45720" rIns="91440" bIns="45720" anchor="t">
            <a:spAutoFit/>
          </a:bodyPr>
          <a:lstStyle/>
          <a:p>
            <a:pPr algn="just"/>
            <a:r>
              <a:rPr lang="en-US" altLang="zh-CN" sz="3600" b="1" dirty="0">
                <a:solidFill>
                  <a:schemeClr val="bg1"/>
                </a:solidFill>
                <a:latin typeface="微软雅黑"/>
                <a:ea typeface="微软雅黑"/>
              </a:rPr>
              <a:t>How will migration contribute to the creation of oxbow lakes? </a:t>
            </a:r>
          </a:p>
        </p:txBody>
      </p:sp>
      <p:sp>
        <p:nvSpPr>
          <p:cNvPr id="6" name="Rectangle 5">
            <a:extLst>
              <a:ext uri="{FF2B5EF4-FFF2-40B4-BE49-F238E27FC236}">
                <a16:creationId xmlns:a16="http://schemas.microsoft.com/office/drawing/2014/main" id="{558106E1-B1B9-D95E-F1E8-F1A80F3BA951}"/>
              </a:ext>
            </a:extLst>
          </p:cNvPr>
          <p:cNvSpPr/>
          <p:nvPr/>
        </p:nvSpPr>
        <p:spPr>
          <a:xfrm>
            <a:off x="2501900" y="1790700"/>
            <a:ext cx="2190483" cy="24193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96E9C1A9-F96C-12CC-8D05-7D2652596AD4}"/>
              </a:ext>
            </a:extLst>
          </p:cNvPr>
          <p:cNvSpPr/>
          <p:nvPr/>
        </p:nvSpPr>
        <p:spPr>
          <a:xfrm>
            <a:off x="5170944" y="1879600"/>
            <a:ext cx="2645906" cy="18541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Straight Arrow Connector 16">
            <a:extLst>
              <a:ext uri="{FF2B5EF4-FFF2-40B4-BE49-F238E27FC236}">
                <a16:creationId xmlns:a16="http://schemas.microsoft.com/office/drawing/2014/main" id="{D34F93A0-02A4-79AE-BA6C-5C63BF5D45BC}"/>
              </a:ext>
            </a:extLst>
          </p:cNvPr>
          <p:cNvCxnSpPr/>
          <p:nvPr/>
        </p:nvCxnSpPr>
        <p:spPr>
          <a:xfrm>
            <a:off x="3816350" y="1111250"/>
            <a:ext cx="0" cy="67945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F5DCA64-31E7-059F-3E36-2C52FA2725DD}"/>
              </a:ext>
            </a:extLst>
          </p:cNvPr>
          <p:cNvSpPr txBox="1"/>
          <p:nvPr/>
        </p:nvSpPr>
        <p:spPr>
          <a:xfrm>
            <a:off x="3257155" y="747495"/>
            <a:ext cx="1435228" cy="369332"/>
          </a:xfrm>
          <a:prstGeom prst="rect">
            <a:avLst/>
          </a:prstGeom>
          <a:noFill/>
          <a:ln>
            <a:noFill/>
          </a:ln>
        </p:spPr>
        <p:txBody>
          <a:bodyPr wrap="square" rtlCol="0">
            <a:spAutoFit/>
          </a:bodyPr>
          <a:lstStyle/>
          <a:p>
            <a:r>
              <a:rPr lang="en-US" altLang="zh-CN" b="1">
                <a:solidFill>
                  <a:schemeClr val="bg1"/>
                </a:solidFill>
                <a:latin typeface="Times New Roman" panose="02020603050405020304" pitchFamily="18" charset="0"/>
                <a:cs typeface="Times New Roman" panose="02020603050405020304" pitchFamily="18" charset="0"/>
              </a:rPr>
              <a:t>Neck Cutoff</a:t>
            </a:r>
            <a:endParaRPr lang="zh-CN" altLang="en-US" b="1">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8ECCD91-285E-522C-3E51-E21FA31CE6C4}"/>
              </a:ext>
            </a:extLst>
          </p:cNvPr>
          <p:cNvSpPr txBox="1"/>
          <p:nvPr/>
        </p:nvSpPr>
        <p:spPr>
          <a:xfrm>
            <a:off x="6214442" y="791279"/>
            <a:ext cx="1789733" cy="369332"/>
          </a:xfrm>
          <a:prstGeom prst="rect">
            <a:avLst/>
          </a:prstGeom>
          <a:noFill/>
          <a:ln>
            <a:noFill/>
          </a:ln>
        </p:spPr>
        <p:txBody>
          <a:bodyPr wrap="square" rtlCol="0">
            <a:spAutoFit/>
          </a:bodyPr>
          <a:lstStyle/>
          <a:p>
            <a:r>
              <a:rPr lang="en-US" altLang="zh-CN" b="1">
                <a:solidFill>
                  <a:schemeClr val="bg1"/>
                </a:solidFill>
                <a:latin typeface="Times New Roman" panose="02020603050405020304" pitchFamily="18" charset="0"/>
                <a:cs typeface="Times New Roman" panose="02020603050405020304" pitchFamily="18" charset="0"/>
              </a:rPr>
              <a:t>Chute Cutoff</a:t>
            </a:r>
            <a:endParaRPr lang="zh-CN" altLang="en-US" b="1">
              <a:solidFill>
                <a:schemeClr val="bg1"/>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D5469B40-CCA3-620F-A66C-9419D85E3922}"/>
              </a:ext>
            </a:extLst>
          </p:cNvPr>
          <p:cNvCxnSpPr/>
          <p:nvPr/>
        </p:nvCxnSpPr>
        <p:spPr>
          <a:xfrm>
            <a:off x="7042546" y="1168617"/>
            <a:ext cx="0" cy="67945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1" name="Picture 20">
            <a:extLst>
              <a:ext uri="{FF2B5EF4-FFF2-40B4-BE49-F238E27FC236}">
                <a16:creationId xmlns:a16="http://schemas.microsoft.com/office/drawing/2014/main" id="{4826B915-3305-96ED-4DF6-4D7841F3BA81}"/>
              </a:ext>
            </a:extLst>
          </p:cNvPr>
          <p:cNvPicPr>
            <a:picLocks noChangeAspect="1"/>
          </p:cNvPicPr>
          <p:nvPr/>
        </p:nvPicPr>
        <p:blipFill>
          <a:blip r:embed="rId5"/>
          <a:stretch>
            <a:fillRect/>
          </a:stretch>
        </p:blipFill>
        <p:spPr>
          <a:xfrm>
            <a:off x="-23807" y="-20069"/>
            <a:ext cx="12239611" cy="6898135"/>
          </a:xfrm>
          <a:prstGeom prst="rect">
            <a:avLst/>
          </a:prstGeom>
        </p:spPr>
      </p:pic>
    </p:spTree>
    <p:custDataLst>
      <p:tags r:id="rId1"/>
    </p:custDataLst>
    <p:extLst>
      <p:ext uri="{BB962C8B-B14F-4D97-AF65-F5344CB8AC3E}">
        <p14:creationId xmlns:p14="http://schemas.microsoft.com/office/powerpoint/2010/main" val="4097729470"/>
      </p:ext>
    </p:extLst>
  </p:cSld>
  <p:clrMapOvr>
    <a:masterClrMapping/>
  </p:clrMapOvr>
  <mc:AlternateContent xmlns:mc="http://schemas.openxmlformats.org/markup-compatibility/2006" xmlns:p14="http://schemas.microsoft.com/office/powerpoint/2010/main">
    <mc:Choice Requires="p14">
      <p:transition spd="slow" p14:dur="2000" advTm="71540"/>
    </mc:Choice>
    <mc:Fallback xmlns="">
      <p:transition spd="slow" advTm="715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8" grpId="0" animBg="1"/>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B9CFB-EF92-9091-6478-FCD33335E3A8}"/>
            </a:ext>
          </a:extLst>
        </p:cNvPr>
        <p:cNvGrpSpPr/>
        <p:nvPr/>
      </p:nvGrpSpPr>
      <p:grpSpPr>
        <a:xfrm>
          <a:off x="0" y="0"/>
          <a:ext cx="0" cy="0"/>
          <a:chOff x="0" y="0"/>
          <a:chExt cx="0" cy="0"/>
        </a:xfrm>
      </p:grpSpPr>
      <p:sp>
        <p:nvSpPr>
          <p:cNvPr id="14" name="Freeform: Shape 13">
            <a:extLst>
              <a:ext uri="{FF2B5EF4-FFF2-40B4-BE49-F238E27FC236}">
                <a16:creationId xmlns:a16="http://schemas.microsoft.com/office/drawing/2014/main" id="{DB67AEA4-AD3B-BE8C-F0F6-E16F04D79519}"/>
              </a:ext>
            </a:extLst>
          </p:cNvPr>
          <p:cNvSpPr/>
          <p:nvPr/>
        </p:nvSpPr>
        <p:spPr>
          <a:xfrm>
            <a:off x="9148977" y="2448560"/>
            <a:ext cx="1163423" cy="756920"/>
          </a:xfrm>
          <a:custGeom>
            <a:avLst/>
            <a:gdLst>
              <a:gd name="connsiteX0" fmla="*/ 1163423 w 1163423"/>
              <a:gd name="connsiteY0" fmla="*/ 314960 h 756920"/>
              <a:gd name="connsiteX1" fmla="*/ 1163423 w 1163423"/>
              <a:gd name="connsiteY1" fmla="*/ 314960 h 756920"/>
              <a:gd name="connsiteX2" fmla="*/ 1107543 w 1163423"/>
              <a:gd name="connsiteY2" fmla="*/ 309880 h 756920"/>
              <a:gd name="connsiteX3" fmla="*/ 1041503 w 1163423"/>
              <a:gd name="connsiteY3" fmla="*/ 294640 h 756920"/>
              <a:gd name="connsiteX4" fmla="*/ 1016103 w 1163423"/>
              <a:gd name="connsiteY4" fmla="*/ 264160 h 756920"/>
              <a:gd name="connsiteX5" fmla="*/ 1005943 w 1163423"/>
              <a:gd name="connsiteY5" fmla="*/ 243840 h 756920"/>
              <a:gd name="connsiteX6" fmla="*/ 965303 w 1163423"/>
              <a:gd name="connsiteY6" fmla="*/ 218440 h 756920"/>
              <a:gd name="connsiteX7" fmla="*/ 904343 w 1163423"/>
              <a:gd name="connsiteY7" fmla="*/ 187960 h 756920"/>
              <a:gd name="connsiteX8" fmla="*/ 787503 w 1163423"/>
              <a:gd name="connsiteY8" fmla="*/ 162560 h 756920"/>
              <a:gd name="connsiteX9" fmla="*/ 762103 w 1163423"/>
              <a:gd name="connsiteY9" fmla="*/ 157480 h 756920"/>
              <a:gd name="connsiteX10" fmla="*/ 706223 w 1163423"/>
              <a:gd name="connsiteY10" fmla="*/ 152400 h 756920"/>
              <a:gd name="connsiteX11" fmla="*/ 670663 w 1163423"/>
              <a:gd name="connsiteY11" fmla="*/ 137160 h 756920"/>
              <a:gd name="connsiteX12" fmla="*/ 533503 w 1163423"/>
              <a:gd name="connsiteY12" fmla="*/ 71120 h 756920"/>
              <a:gd name="connsiteX13" fmla="*/ 503023 w 1163423"/>
              <a:gd name="connsiteY13" fmla="*/ 66040 h 756920"/>
              <a:gd name="connsiteX14" fmla="*/ 462383 w 1163423"/>
              <a:gd name="connsiteY14" fmla="*/ 55880 h 756920"/>
              <a:gd name="connsiteX15" fmla="*/ 421743 w 1163423"/>
              <a:gd name="connsiteY15" fmla="*/ 50800 h 756920"/>
              <a:gd name="connsiteX16" fmla="*/ 218543 w 1163423"/>
              <a:gd name="connsiteY16" fmla="*/ 25400 h 756920"/>
              <a:gd name="connsiteX17" fmla="*/ 188063 w 1163423"/>
              <a:gd name="connsiteY17" fmla="*/ 20320 h 756920"/>
              <a:gd name="connsiteX18" fmla="*/ 116943 w 1163423"/>
              <a:gd name="connsiteY18" fmla="*/ 0 h 756920"/>
              <a:gd name="connsiteX19" fmla="*/ 66143 w 1163423"/>
              <a:gd name="connsiteY19" fmla="*/ 5080 h 756920"/>
              <a:gd name="connsiteX20" fmla="*/ 20423 w 1163423"/>
              <a:gd name="connsiteY20" fmla="*/ 55880 h 756920"/>
              <a:gd name="connsiteX21" fmla="*/ 103 w 1163423"/>
              <a:gd name="connsiteY21" fmla="*/ 137160 h 756920"/>
              <a:gd name="connsiteX22" fmla="*/ 15343 w 1163423"/>
              <a:gd name="connsiteY22" fmla="*/ 198120 h 756920"/>
              <a:gd name="connsiteX23" fmla="*/ 25503 w 1163423"/>
              <a:gd name="connsiteY23" fmla="*/ 243840 h 756920"/>
              <a:gd name="connsiteX24" fmla="*/ 81383 w 1163423"/>
              <a:gd name="connsiteY24" fmla="*/ 309880 h 756920"/>
              <a:gd name="connsiteX25" fmla="*/ 96623 w 1163423"/>
              <a:gd name="connsiteY25" fmla="*/ 335280 h 756920"/>
              <a:gd name="connsiteX26" fmla="*/ 122023 w 1163423"/>
              <a:gd name="connsiteY26" fmla="*/ 340360 h 756920"/>
              <a:gd name="connsiteX27" fmla="*/ 142343 w 1163423"/>
              <a:gd name="connsiteY27" fmla="*/ 345440 h 756920"/>
              <a:gd name="connsiteX28" fmla="*/ 162663 w 1163423"/>
              <a:gd name="connsiteY28" fmla="*/ 431800 h 756920"/>
              <a:gd name="connsiteX29" fmla="*/ 172823 w 1163423"/>
              <a:gd name="connsiteY29" fmla="*/ 452120 h 756920"/>
              <a:gd name="connsiteX30" fmla="*/ 208383 w 1163423"/>
              <a:gd name="connsiteY30" fmla="*/ 457200 h 756920"/>
              <a:gd name="connsiteX31" fmla="*/ 243943 w 1163423"/>
              <a:gd name="connsiteY31" fmla="*/ 477520 h 756920"/>
              <a:gd name="connsiteX32" fmla="*/ 259183 w 1163423"/>
              <a:gd name="connsiteY32" fmla="*/ 487680 h 756920"/>
              <a:gd name="connsiteX33" fmla="*/ 304903 w 1163423"/>
              <a:gd name="connsiteY33" fmla="*/ 508000 h 756920"/>
              <a:gd name="connsiteX34" fmla="*/ 396343 w 1163423"/>
              <a:gd name="connsiteY34" fmla="*/ 604520 h 756920"/>
              <a:gd name="connsiteX35" fmla="*/ 528423 w 1163423"/>
              <a:gd name="connsiteY35" fmla="*/ 675640 h 756920"/>
              <a:gd name="connsiteX36" fmla="*/ 548743 w 1163423"/>
              <a:gd name="connsiteY36" fmla="*/ 685800 h 756920"/>
              <a:gd name="connsiteX37" fmla="*/ 574143 w 1163423"/>
              <a:gd name="connsiteY37" fmla="*/ 695960 h 756920"/>
              <a:gd name="connsiteX38" fmla="*/ 635103 w 1163423"/>
              <a:gd name="connsiteY38" fmla="*/ 741680 h 756920"/>
              <a:gd name="connsiteX39" fmla="*/ 701143 w 1163423"/>
              <a:gd name="connsiteY39" fmla="*/ 751840 h 756920"/>
              <a:gd name="connsiteX40" fmla="*/ 843383 w 1163423"/>
              <a:gd name="connsiteY40" fmla="*/ 756920 h 756920"/>
              <a:gd name="connsiteX41" fmla="*/ 914503 w 1163423"/>
              <a:gd name="connsiteY41" fmla="*/ 726440 h 756920"/>
              <a:gd name="connsiteX42" fmla="*/ 944983 w 1163423"/>
              <a:gd name="connsiteY42" fmla="*/ 690880 h 756920"/>
              <a:gd name="connsiteX43" fmla="*/ 1000863 w 1163423"/>
              <a:gd name="connsiteY43" fmla="*/ 614680 h 756920"/>
              <a:gd name="connsiteX44" fmla="*/ 1026263 w 1163423"/>
              <a:gd name="connsiteY44" fmla="*/ 579120 h 756920"/>
              <a:gd name="connsiteX45" fmla="*/ 1061823 w 1163423"/>
              <a:gd name="connsiteY45" fmla="*/ 502920 h 756920"/>
              <a:gd name="connsiteX46" fmla="*/ 1077063 w 1163423"/>
              <a:gd name="connsiteY46" fmla="*/ 467360 h 756920"/>
              <a:gd name="connsiteX47" fmla="*/ 1102463 w 1163423"/>
              <a:gd name="connsiteY47" fmla="*/ 416560 h 756920"/>
              <a:gd name="connsiteX48" fmla="*/ 1107543 w 1163423"/>
              <a:gd name="connsiteY48" fmla="*/ 391160 h 756920"/>
              <a:gd name="connsiteX49" fmla="*/ 1117703 w 1163423"/>
              <a:gd name="connsiteY49" fmla="*/ 375920 h 756920"/>
              <a:gd name="connsiteX50" fmla="*/ 1102463 w 1163423"/>
              <a:gd name="connsiteY50" fmla="*/ 345440 h 756920"/>
              <a:gd name="connsiteX51" fmla="*/ 1097383 w 1163423"/>
              <a:gd name="connsiteY51" fmla="*/ 304800 h 756920"/>
              <a:gd name="connsiteX52" fmla="*/ 1163423 w 1163423"/>
              <a:gd name="connsiteY52" fmla="*/ 314960 h 75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63423" h="756920">
                <a:moveTo>
                  <a:pt x="1163423" y="314960"/>
                </a:moveTo>
                <a:lnTo>
                  <a:pt x="1163423" y="314960"/>
                </a:lnTo>
                <a:cubicBezTo>
                  <a:pt x="1144796" y="313267"/>
                  <a:pt x="1126058" y="312525"/>
                  <a:pt x="1107543" y="309880"/>
                </a:cubicBezTo>
                <a:cubicBezTo>
                  <a:pt x="1068307" y="304275"/>
                  <a:pt x="1067911" y="303443"/>
                  <a:pt x="1041503" y="294640"/>
                </a:cubicBezTo>
                <a:cubicBezTo>
                  <a:pt x="1033036" y="284480"/>
                  <a:pt x="1023687" y="274995"/>
                  <a:pt x="1016103" y="264160"/>
                </a:cubicBezTo>
                <a:cubicBezTo>
                  <a:pt x="1011760" y="257956"/>
                  <a:pt x="1010871" y="249590"/>
                  <a:pt x="1005943" y="243840"/>
                </a:cubicBezTo>
                <a:cubicBezTo>
                  <a:pt x="987232" y="222010"/>
                  <a:pt x="986338" y="234216"/>
                  <a:pt x="965303" y="218440"/>
                </a:cubicBezTo>
                <a:cubicBezTo>
                  <a:pt x="920012" y="184472"/>
                  <a:pt x="976283" y="205945"/>
                  <a:pt x="904343" y="187960"/>
                </a:cubicBezTo>
                <a:cubicBezTo>
                  <a:pt x="847544" y="150094"/>
                  <a:pt x="891545" y="172018"/>
                  <a:pt x="787503" y="162560"/>
                </a:cubicBezTo>
                <a:cubicBezTo>
                  <a:pt x="778904" y="161778"/>
                  <a:pt x="770671" y="158551"/>
                  <a:pt x="762103" y="157480"/>
                </a:cubicBezTo>
                <a:cubicBezTo>
                  <a:pt x="743544" y="155160"/>
                  <a:pt x="724850" y="154093"/>
                  <a:pt x="706223" y="152400"/>
                </a:cubicBezTo>
                <a:cubicBezTo>
                  <a:pt x="633539" y="103944"/>
                  <a:pt x="755953" y="183085"/>
                  <a:pt x="670663" y="137160"/>
                </a:cubicBezTo>
                <a:cubicBezTo>
                  <a:pt x="608907" y="103907"/>
                  <a:pt x="622060" y="85879"/>
                  <a:pt x="533503" y="71120"/>
                </a:cubicBezTo>
                <a:cubicBezTo>
                  <a:pt x="523343" y="69427"/>
                  <a:pt x="513095" y="68198"/>
                  <a:pt x="503023" y="66040"/>
                </a:cubicBezTo>
                <a:cubicBezTo>
                  <a:pt x="489369" y="63114"/>
                  <a:pt x="476107" y="58453"/>
                  <a:pt x="462383" y="55880"/>
                </a:cubicBezTo>
                <a:cubicBezTo>
                  <a:pt x="448965" y="53364"/>
                  <a:pt x="435317" y="52254"/>
                  <a:pt x="421743" y="50800"/>
                </a:cubicBezTo>
                <a:cubicBezTo>
                  <a:pt x="276388" y="35226"/>
                  <a:pt x="363541" y="47707"/>
                  <a:pt x="218543" y="25400"/>
                </a:cubicBezTo>
                <a:cubicBezTo>
                  <a:pt x="208363" y="23834"/>
                  <a:pt x="198056" y="22818"/>
                  <a:pt x="188063" y="20320"/>
                </a:cubicBezTo>
                <a:cubicBezTo>
                  <a:pt x="137033" y="7563"/>
                  <a:pt x="160670" y="14576"/>
                  <a:pt x="116943" y="0"/>
                </a:cubicBezTo>
                <a:cubicBezTo>
                  <a:pt x="100010" y="1693"/>
                  <a:pt x="81734" y="-1741"/>
                  <a:pt x="66143" y="5080"/>
                </a:cubicBezTo>
                <a:cubicBezTo>
                  <a:pt x="52574" y="11016"/>
                  <a:pt x="30791" y="42055"/>
                  <a:pt x="20423" y="55880"/>
                </a:cubicBezTo>
                <a:cubicBezTo>
                  <a:pt x="18895" y="60974"/>
                  <a:pt x="-1624" y="121619"/>
                  <a:pt x="103" y="137160"/>
                </a:cubicBezTo>
                <a:cubicBezTo>
                  <a:pt x="2416" y="157977"/>
                  <a:pt x="10492" y="177744"/>
                  <a:pt x="15343" y="198120"/>
                </a:cubicBezTo>
                <a:cubicBezTo>
                  <a:pt x="18959" y="213307"/>
                  <a:pt x="18521" y="229876"/>
                  <a:pt x="25503" y="243840"/>
                </a:cubicBezTo>
                <a:cubicBezTo>
                  <a:pt x="52892" y="298618"/>
                  <a:pt x="54383" y="275165"/>
                  <a:pt x="81383" y="309880"/>
                </a:cubicBezTo>
                <a:cubicBezTo>
                  <a:pt x="87445" y="317674"/>
                  <a:pt x="88724" y="329356"/>
                  <a:pt x="96623" y="335280"/>
                </a:cubicBezTo>
                <a:cubicBezTo>
                  <a:pt x="103530" y="340461"/>
                  <a:pt x="113594" y="338487"/>
                  <a:pt x="122023" y="340360"/>
                </a:cubicBezTo>
                <a:cubicBezTo>
                  <a:pt x="128839" y="341875"/>
                  <a:pt x="135570" y="343747"/>
                  <a:pt x="142343" y="345440"/>
                </a:cubicBezTo>
                <a:cubicBezTo>
                  <a:pt x="157745" y="453255"/>
                  <a:pt x="138103" y="388820"/>
                  <a:pt x="162663" y="431800"/>
                </a:cubicBezTo>
                <a:cubicBezTo>
                  <a:pt x="166420" y="438375"/>
                  <a:pt x="166203" y="448442"/>
                  <a:pt x="172823" y="452120"/>
                </a:cubicBezTo>
                <a:cubicBezTo>
                  <a:pt x="183290" y="457935"/>
                  <a:pt x="196530" y="455507"/>
                  <a:pt x="208383" y="457200"/>
                </a:cubicBezTo>
                <a:cubicBezTo>
                  <a:pt x="245513" y="481953"/>
                  <a:pt x="198827" y="451739"/>
                  <a:pt x="243943" y="477520"/>
                </a:cubicBezTo>
                <a:cubicBezTo>
                  <a:pt x="249244" y="480549"/>
                  <a:pt x="253722" y="484950"/>
                  <a:pt x="259183" y="487680"/>
                </a:cubicBezTo>
                <a:cubicBezTo>
                  <a:pt x="274100" y="495138"/>
                  <a:pt x="289663" y="501227"/>
                  <a:pt x="304903" y="508000"/>
                </a:cubicBezTo>
                <a:cubicBezTo>
                  <a:pt x="335383" y="540173"/>
                  <a:pt x="356703" y="584700"/>
                  <a:pt x="396343" y="604520"/>
                </a:cubicBezTo>
                <a:cubicBezTo>
                  <a:pt x="489835" y="651266"/>
                  <a:pt x="406197" y="608416"/>
                  <a:pt x="528423" y="675640"/>
                </a:cubicBezTo>
                <a:cubicBezTo>
                  <a:pt x="535058" y="679289"/>
                  <a:pt x="541712" y="682988"/>
                  <a:pt x="548743" y="685800"/>
                </a:cubicBezTo>
                <a:cubicBezTo>
                  <a:pt x="557210" y="689187"/>
                  <a:pt x="566487" y="691006"/>
                  <a:pt x="574143" y="695960"/>
                </a:cubicBezTo>
                <a:cubicBezTo>
                  <a:pt x="595468" y="709759"/>
                  <a:pt x="610049" y="737504"/>
                  <a:pt x="635103" y="741680"/>
                </a:cubicBezTo>
                <a:cubicBezTo>
                  <a:pt x="646589" y="743594"/>
                  <a:pt x="691196" y="751272"/>
                  <a:pt x="701143" y="751840"/>
                </a:cubicBezTo>
                <a:cubicBezTo>
                  <a:pt x="748509" y="754547"/>
                  <a:pt x="795970" y="755227"/>
                  <a:pt x="843383" y="756920"/>
                </a:cubicBezTo>
                <a:cubicBezTo>
                  <a:pt x="867090" y="746760"/>
                  <a:pt x="892878" y="740496"/>
                  <a:pt x="914503" y="726440"/>
                </a:cubicBezTo>
                <a:cubicBezTo>
                  <a:pt x="927593" y="717932"/>
                  <a:pt x="935230" y="703071"/>
                  <a:pt x="944983" y="690880"/>
                </a:cubicBezTo>
                <a:cubicBezTo>
                  <a:pt x="962414" y="669091"/>
                  <a:pt x="984364" y="637778"/>
                  <a:pt x="1000863" y="614680"/>
                </a:cubicBezTo>
                <a:cubicBezTo>
                  <a:pt x="1009330" y="602827"/>
                  <a:pt x="1020103" y="592320"/>
                  <a:pt x="1026263" y="579120"/>
                </a:cubicBezTo>
                <a:cubicBezTo>
                  <a:pt x="1038116" y="553720"/>
                  <a:pt x="1050782" y="528683"/>
                  <a:pt x="1061823" y="502920"/>
                </a:cubicBezTo>
                <a:cubicBezTo>
                  <a:pt x="1066903" y="491067"/>
                  <a:pt x="1071572" y="479029"/>
                  <a:pt x="1077063" y="467360"/>
                </a:cubicBezTo>
                <a:cubicBezTo>
                  <a:pt x="1085124" y="450230"/>
                  <a:pt x="1102463" y="416560"/>
                  <a:pt x="1102463" y="416560"/>
                </a:cubicBezTo>
                <a:cubicBezTo>
                  <a:pt x="1104156" y="408093"/>
                  <a:pt x="1104511" y="399245"/>
                  <a:pt x="1107543" y="391160"/>
                </a:cubicBezTo>
                <a:cubicBezTo>
                  <a:pt x="1109687" y="385443"/>
                  <a:pt x="1116699" y="381942"/>
                  <a:pt x="1117703" y="375920"/>
                </a:cubicBezTo>
                <a:cubicBezTo>
                  <a:pt x="1119299" y="366343"/>
                  <a:pt x="1105780" y="352074"/>
                  <a:pt x="1102463" y="345440"/>
                </a:cubicBezTo>
                <a:cubicBezTo>
                  <a:pt x="1094706" y="329925"/>
                  <a:pt x="1097383" y="323289"/>
                  <a:pt x="1097383" y="304800"/>
                </a:cubicBezTo>
                <a:lnTo>
                  <a:pt x="1163423" y="314960"/>
                </a:lnTo>
                <a:close/>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itle 1">
            <a:extLst>
              <a:ext uri="{FF2B5EF4-FFF2-40B4-BE49-F238E27FC236}">
                <a16:creationId xmlns:a16="http://schemas.microsoft.com/office/drawing/2014/main" id="{218D05D6-6109-6468-67D4-933B5DB42C0B}"/>
              </a:ext>
            </a:extLst>
          </p:cNvPr>
          <p:cNvSpPr>
            <a:spLocks noGrp="1"/>
          </p:cNvSpPr>
          <p:nvPr>
            <p:ph type="title"/>
          </p:nvPr>
        </p:nvSpPr>
        <p:spPr>
          <a:xfrm>
            <a:off x="180000" y="180000"/>
            <a:ext cx="12477600" cy="779986"/>
          </a:xfrm>
        </p:spPr>
        <p:txBody>
          <a:bodyPr>
            <a:normAutofit/>
          </a:bodyPr>
          <a:lstStyle/>
          <a:p>
            <a:r>
              <a:rPr lang="en-US" altLang="zh-CN" sz="3600" b="1" dirty="0">
                <a:latin typeface="微软雅黑" panose="020B0503020204020204" pitchFamily="34" charset="-122"/>
                <a:ea typeface="微软雅黑" panose="020B0503020204020204" pitchFamily="34" charset="-122"/>
              </a:rPr>
              <a:t>Previous research has focused on bifurcation</a:t>
            </a:r>
            <a:endParaRPr lang="zh-CN" altLang="en-US" sz="3600" b="1" dirty="0">
              <a:latin typeface="微软雅黑" panose="020B0503020204020204" pitchFamily="34" charset="-122"/>
              <a:ea typeface="微软雅黑" panose="020B0503020204020204" pitchFamily="34" charset="-122"/>
            </a:endParaRPr>
          </a:p>
        </p:txBody>
      </p:sp>
      <p:sp>
        <p:nvSpPr>
          <p:cNvPr id="2" name="TextBox 1">
            <a:extLst>
              <a:ext uri="{FF2B5EF4-FFF2-40B4-BE49-F238E27FC236}">
                <a16:creationId xmlns:a16="http://schemas.microsoft.com/office/drawing/2014/main" id="{89883D9B-1793-1347-1616-ACCA67857839}"/>
              </a:ext>
            </a:extLst>
          </p:cNvPr>
          <p:cNvSpPr txBox="1">
            <a:spLocks noGrp="1" noRot="1" noMove="1" noResize="1" noEditPoints="1" noAdjustHandles="1" noChangeArrowheads="1" noChangeShapeType="1"/>
          </p:cNvSpPr>
          <p:nvPr/>
        </p:nvSpPr>
        <p:spPr>
          <a:xfrm>
            <a:off x="259080" y="1231543"/>
            <a:ext cx="498348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Neck cutoffs produce higher bifurcation angles which leads to a faster plugging and the creation of oxbow lakes.</a:t>
            </a:r>
            <a:endParaRPr lang="zh-CN"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CC2F38C-B3E8-F784-3D77-710EF505F187}"/>
              </a:ext>
            </a:extLst>
          </p:cNvPr>
          <p:cNvSpPr txBox="1"/>
          <p:nvPr/>
        </p:nvSpPr>
        <p:spPr>
          <a:xfrm>
            <a:off x="2452364" y="2255151"/>
            <a:ext cx="3185160"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 Fisk et al., (1947)</a:t>
            </a:r>
            <a:endParaRPr lang="zh-CN" altLang="en-US" sz="240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7AC4E2F7-E8A5-D6E5-78F0-0CC8306741BB}"/>
              </a:ext>
            </a:extLst>
          </p:cNvPr>
          <p:cNvCxnSpPr/>
          <p:nvPr/>
        </p:nvCxnSpPr>
        <p:spPr>
          <a:xfrm flipH="1">
            <a:off x="10839450" y="3038475"/>
            <a:ext cx="101917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113479-A74F-BB49-C2B4-2272953AD56C}"/>
              </a:ext>
            </a:extLst>
          </p:cNvPr>
          <p:cNvSpPr txBox="1"/>
          <p:nvPr/>
        </p:nvSpPr>
        <p:spPr>
          <a:xfrm>
            <a:off x="10571928" y="2014401"/>
            <a:ext cx="1360992" cy="756920"/>
          </a:xfrm>
          <a:prstGeom prst="rect">
            <a:avLst/>
          </a:prstGeom>
        </p:spPr>
        <p:txBody>
          <a:bodyPr vert="horz" wrap="square" lIns="91440" tIns="45720" rIns="91440" bIns="45720" rtlCol="0" anchor="b">
            <a:normAutofit fontScale="82500" lnSpcReduction="10000"/>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Flow direction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7" name="Picture 16" descr="A diagram of a stage of a human body&#10;&#10;AI-generated content may be incorrect.">
            <a:extLst>
              <a:ext uri="{FF2B5EF4-FFF2-40B4-BE49-F238E27FC236}">
                <a16:creationId xmlns:a16="http://schemas.microsoft.com/office/drawing/2014/main" id="{BAF125C0-B381-0363-B788-DD2F45B9D86C}"/>
              </a:ext>
            </a:extLst>
          </p:cNvPr>
          <p:cNvPicPr>
            <a:picLocks noChangeAspect="1"/>
          </p:cNvPicPr>
          <p:nvPr/>
        </p:nvPicPr>
        <p:blipFill>
          <a:blip r:embed="rId4"/>
          <a:stretch>
            <a:fillRect/>
          </a:stretch>
        </p:blipFill>
        <p:spPr>
          <a:xfrm>
            <a:off x="6589090" y="1190411"/>
            <a:ext cx="4819138" cy="4673781"/>
          </a:xfrm>
          <a:prstGeom prst="rect">
            <a:avLst/>
          </a:prstGeom>
        </p:spPr>
      </p:pic>
      <p:grpSp>
        <p:nvGrpSpPr>
          <p:cNvPr id="36" name="Group 35">
            <a:extLst>
              <a:ext uri="{FF2B5EF4-FFF2-40B4-BE49-F238E27FC236}">
                <a16:creationId xmlns:a16="http://schemas.microsoft.com/office/drawing/2014/main" id="{4B9E283B-4ED8-2631-B670-4196572F31B6}"/>
              </a:ext>
            </a:extLst>
          </p:cNvPr>
          <p:cNvGrpSpPr/>
          <p:nvPr/>
        </p:nvGrpSpPr>
        <p:grpSpPr>
          <a:xfrm>
            <a:off x="10653706" y="2090610"/>
            <a:ext cx="635006" cy="584315"/>
            <a:chOff x="10653706" y="2090610"/>
            <a:chExt cx="635006" cy="584315"/>
          </a:xfrm>
        </p:grpSpPr>
        <p:cxnSp>
          <p:nvCxnSpPr>
            <p:cNvPr id="25" name="Straight Arrow Connector 24">
              <a:extLst>
                <a:ext uri="{FF2B5EF4-FFF2-40B4-BE49-F238E27FC236}">
                  <a16:creationId xmlns:a16="http://schemas.microsoft.com/office/drawing/2014/main" id="{84B037E8-EA57-2322-72A9-3A6CF1BD9CEA}"/>
                </a:ext>
              </a:extLst>
            </p:cNvPr>
            <p:cNvCxnSpPr>
              <a:cxnSpLocks/>
            </p:cNvCxnSpPr>
            <p:nvPr/>
          </p:nvCxnSpPr>
          <p:spPr>
            <a:xfrm flipH="1">
              <a:off x="10766425" y="2154873"/>
              <a:ext cx="368300" cy="1374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4FC99E-F6A3-A077-7E12-949CF42F3C75}"/>
                </a:ext>
              </a:extLst>
            </p:cNvPr>
            <p:cNvCxnSpPr>
              <a:cxnSpLocks/>
            </p:cNvCxnSpPr>
            <p:nvPr/>
          </p:nvCxnSpPr>
          <p:spPr>
            <a:xfrm flipH="1">
              <a:off x="11099800" y="2154873"/>
              <a:ext cx="34925" cy="3311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AA2515A1-212B-BD01-DC49-F00C318C61AC}"/>
                </a:ext>
              </a:extLst>
            </p:cNvPr>
            <p:cNvSpPr/>
            <p:nvPr/>
          </p:nvSpPr>
          <p:spPr>
            <a:xfrm rot="11056825">
              <a:off x="10945812" y="2090610"/>
              <a:ext cx="342900" cy="304335"/>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0B87EC44-414E-489A-0250-67A45061460F}"/>
                </a:ext>
              </a:extLst>
            </p:cNvPr>
            <p:cNvSpPr txBox="1"/>
            <p:nvPr/>
          </p:nvSpPr>
          <p:spPr>
            <a:xfrm>
              <a:off x="10653706" y="2522757"/>
              <a:ext cx="206607" cy="152168"/>
            </a:xfrm>
            <a:prstGeom prst="rect">
              <a:avLst/>
            </a:prstGeom>
          </p:spPr>
          <p:txBody>
            <a:bodyPr vert="horz" wrap="square" lIns="91440" tIns="45720" rIns="91440" bIns="45720" rtlCol="0" anchor="b">
              <a:noAutofit/>
            </a:bodyPr>
            <a:lstStyle/>
            <a:p>
              <a:pPr algn="l"/>
              <a:r>
                <a:rPr lang="en-US" altLang="zh-CN" sz="2800" b="1" i="1" dirty="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8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4" name="Rectangle 33">
            <a:extLst>
              <a:ext uri="{FF2B5EF4-FFF2-40B4-BE49-F238E27FC236}">
                <a16:creationId xmlns:a16="http://schemas.microsoft.com/office/drawing/2014/main" id="{32F37197-8C52-898A-7980-859E4D1E2EA0}"/>
              </a:ext>
            </a:extLst>
          </p:cNvPr>
          <p:cNvSpPr/>
          <p:nvPr/>
        </p:nvSpPr>
        <p:spPr>
          <a:xfrm>
            <a:off x="6589090" y="3609091"/>
            <a:ext cx="4973284" cy="2294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34">
            <a:extLst>
              <a:ext uri="{FF2B5EF4-FFF2-40B4-BE49-F238E27FC236}">
                <a16:creationId xmlns:a16="http://schemas.microsoft.com/office/drawing/2014/main" id="{F7E18940-3219-7E6A-4D24-1F603070E096}"/>
              </a:ext>
            </a:extLst>
          </p:cNvPr>
          <p:cNvSpPr/>
          <p:nvPr/>
        </p:nvSpPr>
        <p:spPr>
          <a:xfrm>
            <a:off x="9282120" y="1145115"/>
            <a:ext cx="2280254" cy="2294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Group 20">
            <a:extLst>
              <a:ext uri="{FF2B5EF4-FFF2-40B4-BE49-F238E27FC236}">
                <a16:creationId xmlns:a16="http://schemas.microsoft.com/office/drawing/2014/main" id="{59FDB4FD-5516-1E1B-95F3-AD9DD67C552E}"/>
              </a:ext>
            </a:extLst>
          </p:cNvPr>
          <p:cNvGrpSpPr/>
          <p:nvPr/>
        </p:nvGrpSpPr>
        <p:grpSpPr>
          <a:xfrm>
            <a:off x="268573" y="3470402"/>
            <a:ext cx="5368951" cy="2888546"/>
            <a:chOff x="268573" y="3470402"/>
            <a:chExt cx="5368951" cy="2888546"/>
          </a:xfrm>
        </p:grpSpPr>
        <p:pic>
          <p:nvPicPr>
            <p:cNvPr id="5" name="Picture 4">
              <a:extLst>
                <a:ext uri="{FF2B5EF4-FFF2-40B4-BE49-F238E27FC236}">
                  <a16:creationId xmlns:a16="http://schemas.microsoft.com/office/drawing/2014/main" id="{DBFA6C87-6B66-2BC1-986B-0B2C8A4CCDB3}"/>
                </a:ext>
              </a:extLst>
            </p:cNvPr>
            <p:cNvPicPr>
              <a:picLocks noChangeAspect="1"/>
            </p:cNvPicPr>
            <p:nvPr/>
          </p:nvPicPr>
          <p:blipFill>
            <a:blip r:embed="rId5">
              <a:extLst>
                <a:ext uri="{28A0092B-C50C-407E-A947-70E740481C1C}">
                  <a14:useLocalDpi xmlns:a14="http://schemas.microsoft.com/office/drawing/2010/main" val="0"/>
                </a:ext>
              </a:extLst>
            </a:blip>
            <a:srcRect r="15084"/>
            <a:stretch/>
          </p:blipFill>
          <p:spPr>
            <a:xfrm>
              <a:off x="330922" y="3677896"/>
              <a:ext cx="5306602" cy="2050464"/>
            </a:xfrm>
            <a:prstGeom prst="rect">
              <a:avLst/>
            </a:prstGeom>
          </p:spPr>
        </p:pic>
        <p:cxnSp>
          <p:nvCxnSpPr>
            <p:cNvPr id="7" name="Straight Arrow Connector 6">
              <a:extLst>
                <a:ext uri="{FF2B5EF4-FFF2-40B4-BE49-F238E27FC236}">
                  <a16:creationId xmlns:a16="http://schemas.microsoft.com/office/drawing/2014/main" id="{FCE5C356-80CA-411B-5C6F-AA9B2E0A8B79}"/>
                </a:ext>
              </a:extLst>
            </p:cNvPr>
            <p:cNvCxnSpPr>
              <a:cxnSpLocks/>
            </p:cNvCxnSpPr>
            <p:nvPr/>
          </p:nvCxnSpPr>
          <p:spPr>
            <a:xfrm>
              <a:off x="2505984" y="5892938"/>
              <a:ext cx="1261419"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58ED1F-776D-B687-8F18-3972D2B63E09}"/>
                </a:ext>
              </a:extLst>
            </p:cNvPr>
            <p:cNvSpPr txBox="1"/>
            <p:nvPr/>
          </p:nvSpPr>
          <p:spPr>
            <a:xfrm>
              <a:off x="2930380" y="5835728"/>
              <a:ext cx="1114926" cy="523220"/>
            </a:xfrm>
            <a:prstGeom prst="rect">
              <a:avLst/>
            </a:prstGeom>
            <a:noFill/>
          </p:spPr>
          <p:txBody>
            <a:bodyPr wrap="square" rtlCol="0">
              <a:spAutoFit/>
            </a:bodyPr>
            <a:lstStyle/>
            <a:p>
              <a:r>
                <a:rPr lang="en-US" altLang="zh-CN" sz="2800" i="1">
                  <a:latin typeface="Times New Roman" panose="02020603050405020304" pitchFamily="18" charset="0"/>
                  <a:cs typeface="Times New Roman" panose="02020603050405020304" pitchFamily="18" charset="0"/>
                </a:rPr>
                <a:t>L</a:t>
              </a:r>
              <a:r>
                <a:rPr lang="en-US" altLang="zh-CN" sz="2800" i="1" baseline="-25000">
                  <a:latin typeface="Times New Roman" panose="02020603050405020304" pitchFamily="18" charset="0"/>
                  <a:cs typeface="Times New Roman" panose="02020603050405020304" pitchFamily="18" charset="0"/>
                </a:rPr>
                <a:t>c</a:t>
              </a:r>
              <a:endParaRPr lang="zh-CN" altLang="en-US" sz="2800" i="1" baseline="-2500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2BB47CB4-F5E2-F9F9-F760-8B34F6D88037}"/>
                </a:ext>
              </a:extLst>
            </p:cNvPr>
            <p:cNvCxnSpPr>
              <a:cxnSpLocks/>
            </p:cNvCxnSpPr>
            <p:nvPr/>
          </p:nvCxnSpPr>
          <p:spPr>
            <a:xfrm>
              <a:off x="2102508" y="3470402"/>
              <a:ext cx="0" cy="1780758"/>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8558981-F301-E417-6A3C-61A03E53FFBA}"/>
                </a:ext>
              </a:extLst>
            </p:cNvPr>
            <p:cNvCxnSpPr>
              <a:cxnSpLocks/>
            </p:cNvCxnSpPr>
            <p:nvPr/>
          </p:nvCxnSpPr>
          <p:spPr>
            <a:xfrm>
              <a:off x="2090356" y="3470402"/>
              <a:ext cx="2050391"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7CE0B08-94C6-439D-080A-57276F7F2CBD}"/>
                </a:ext>
              </a:extLst>
            </p:cNvPr>
            <p:cNvCxnSpPr>
              <a:cxnSpLocks/>
            </p:cNvCxnSpPr>
            <p:nvPr/>
          </p:nvCxnSpPr>
          <p:spPr>
            <a:xfrm>
              <a:off x="4140747" y="3526549"/>
              <a:ext cx="0" cy="1724611"/>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168E1000-0E5C-C16D-1E75-7F373115BC11}"/>
                </a:ext>
              </a:extLst>
            </p:cNvPr>
            <p:cNvSpPr txBox="1"/>
            <p:nvPr/>
          </p:nvSpPr>
          <p:spPr>
            <a:xfrm>
              <a:off x="4140747" y="4019522"/>
              <a:ext cx="1114926" cy="523220"/>
            </a:xfrm>
            <a:prstGeom prst="rect">
              <a:avLst/>
            </a:prstGeom>
            <a:noFill/>
          </p:spPr>
          <p:txBody>
            <a:bodyPr wrap="square" rtlCol="0">
              <a:spAutoFit/>
            </a:bodyPr>
            <a:lstStyle/>
            <a:p>
              <a:r>
                <a:rPr lang="en-US" altLang="zh-CN" sz="2800" i="1">
                  <a:latin typeface="Times New Roman" panose="02020603050405020304" pitchFamily="18" charset="0"/>
                  <a:cs typeface="Times New Roman" panose="02020603050405020304" pitchFamily="18" charset="0"/>
                </a:rPr>
                <a:t>L</a:t>
              </a:r>
              <a:r>
                <a:rPr lang="en-US" altLang="zh-CN" sz="2800" i="1" baseline="-25000">
                  <a:latin typeface="Times New Roman" panose="02020603050405020304" pitchFamily="18" charset="0"/>
                  <a:cs typeface="Times New Roman" panose="02020603050405020304" pitchFamily="18" charset="0"/>
                </a:rPr>
                <a:t>a</a:t>
              </a:r>
              <a:endParaRPr lang="zh-CN" altLang="en-US" sz="2800" i="1" baseline="-2500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C11F657-8E23-8B50-6900-D04F252F1C1B}"/>
                </a:ext>
              </a:extLst>
            </p:cNvPr>
            <p:cNvSpPr txBox="1"/>
            <p:nvPr/>
          </p:nvSpPr>
          <p:spPr>
            <a:xfrm>
              <a:off x="361735" y="3849720"/>
              <a:ext cx="1752926"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abandoned channel</a:t>
              </a:r>
              <a:endParaRPr lang="zh-CN" altLang="en-US" sz="2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473A13B-C320-193F-579A-533D0F3E70D5}"/>
                </a:ext>
              </a:extLst>
            </p:cNvPr>
            <p:cNvSpPr txBox="1"/>
            <p:nvPr/>
          </p:nvSpPr>
          <p:spPr>
            <a:xfrm>
              <a:off x="268573" y="5772207"/>
              <a:ext cx="2028412"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The main channel</a:t>
              </a:r>
              <a:endParaRPr lang="zh-CN" altLang="en-US" sz="200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305A6675-1697-4BD6-A837-56D6704A2957}"/>
              </a:ext>
            </a:extLst>
          </p:cNvPr>
          <p:cNvSpPr txBox="1"/>
          <p:nvPr/>
        </p:nvSpPr>
        <p:spPr>
          <a:xfrm>
            <a:off x="255438" y="1740845"/>
            <a:ext cx="11574827" cy="3483714"/>
          </a:xfrm>
          <a:prstGeom prst="rect">
            <a:avLst/>
          </a:prstGeom>
          <a:solidFill>
            <a:schemeClr val="bg1">
              <a:lumMod val="85000"/>
            </a:schemeClr>
          </a:solidFill>
          <a:ln w="57150">
            <a:solidFill>
              <a:schemeClr val="tx1"/>
            </a:solidFill>
          </a:ln>
        </p:spPr>
        <p:txBody>
          <a:bodyPr vert="horz" wrap="square" lIns="91440" tIns="45720" rIns="91440" bIns="45720" rtlCol="0" anchor="b">
            <a:noAutofit/>
          </a:bodyPr>
          <a:lstStyle/>
          <a:p>
            <a:pPr algn="l"/>
            <a:r>
              <a:rPr lang="en-US" altLang="zh-CN" sz="5400" b="1" i="1" dirty="0">
                <a:latin typeface="微软雅黑" panose="020B0503020204020204" pitchFamily="34" charset="-122"/>
                <a:ea typeface="微软雅黑" panose="020B0503020204020204" pitchFamily="34" charset="-122"/>
              </a:rPr>
              <a:t>Previous studies concentrated on the bifurcation system, whereas the dynamic of meandering river is neglected!</a:t>
            </a:r>
            <a:endParaRPr lang="zh-CN" altLang="en-US" sz="5400" b="1" i="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86673588"/>
      </p:ext>
    </p:extLst>
  </p:cSld>
  <p:clrMapOvr>
    <a:masterClrMapping/>
  </p:clrMapOvr>
  <mc:AlternateContent xmlns:mc="http://schemas.openxmlformats.org/markup-compatibility/2006" xmlns:p14="http://schemas.microsoft.com/office/powerpoint/2010/main">
    <mc:Choice Requires="p14">
      <p:transition spd="slow" p14:dur="2000" advTm="119511"/>
    </mc:Choice>
    <mc:Fallback xmlns="">
      <p:transition spd="slow" advTm="1195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3" grpId="0"/>
      <p:bldP spid="34" grpId="0" animBg="1"/>
      <p:bldP spid="3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2120DD43-7DA6-42B6-BA7F-EFD1B3CBAF67}"/>
              </a:ext>
            </a:extLst>
          </p:cNvPr>
          <p:cNvSpPr/>
          <p:nvPr/>
        </p:nvSpPr>
        <p:spPr>
          <a:xfrm>
            <a:off x="1073468" y="1939896"/>
            <a:ext cx="1890712" cy="1363141"/>
          </a:xfrm>
          <a:custGeom>
            <a:avLst/>
            <a:gdLst>
              <a:gd name="connsiteX0" fmla="*/ 0 w 1890712"/>
              <a:gd name="connsiteY0" fmla="*/ 1214820 h 1363141"/>
              <a:gd name="connsiteX1" fmla="*/ 214312 w 1890712"/>
              <a:gd name="connsiteY1" fmla="*/ 1324357 h 1363141"/>
              <a:gd name="connsiteX2" fmla="*/ 414337 w 1890712"/>
              <a:gd name="connsiteY2" fmla="*/ 1348170 h 1363141"/>
              <a:gd name="connsiteX3" fmla="*/ 585787 w 1890712"/>
              <a:gd name="connsiteY3" fmla="*/ 1305307 h 1363141"/>
              <a:gd name="connsiteX4" fmla="*/ 700087 w 1890712"/>
              <a:gd name="connsiteY4" fmla="*/ 1233870 h 1363141"/>
              <a:gd name="connsiteX5" fmla="*/ 762000 w 1890712"/>
              <a:gd name="connsiteY5" fmla="*/ 1100520 h 1363141"/>
              <a:gd name="connsiteX6" fmla="*/ 757237 w 1890712"/>
              <a:gd name="connsiteY6" fmla="*/ 938595 h 1363141"/>
              <a:gd name="connsiteX7" fmla="*/ 647700 w 1890712"/>
              <a:gd name="connsiteY7" fmla="*/ 724282 h 1363141"/>
              <a:gd name="connsiteX8" fmla="*/ 557212 w 1890712"/>
              <a:gd name="connsiteY8" fmla="*/ 581407 h 1363141"/>
              <a:gd name="connsiteX9" fmla="*/ 485775 w 1890712"/>
              <a:gd name="connsiteY9" fmla="*/ 443295 h 1363141"/>
              <a:gd name="connsiteX10" fmla="*/ 485775 w 1890712"/>
              <a:gd name="connsiteY10" fmla="*/ 238507 h 1363141"/>
              <a:gd name="connsiteX11" fmla="*/ 623887 w 1890712"/>
              <a:gd name="connsiteY11" fmla="*/ 67057 h 1363141"/>
              <a:gd name="connsiteX12" fmla="*/ 1028700 w 1890712"/>
              <a:gd name="connsiteY12" fmla="*/ 382 h 1363141"/>
              <a:gd name="connsiteX13" fmla="*/ 1371600 w 1890712"/>
              <a:gd name="connsiteY13" fmla="*/ 48007 h 1363141"/>
              <a:gd name="connsiteX14" fmla="*/ 1557337 w 1890712"/>
              <a:gd name="connsiteY14" fmla="*/ 205170 h 1363141"/>
              <a:gd name="connsiteX15" fmla="*/ 1543050 w 1890712"/>
              <a:gd name="connsiteY15" fmla="*/ 390907 h 1363141"/>
              <a:gd name="connsiteX16" fmla="*/ 1428750 w 1890712"/>
              <a:gd name="connsiteY16" fmla="*/ 595695 h 1363141"/>
              <a:gd name="connsiteX17" fmla="*/ 1295400 w 1890712"/>
              <a:gd name="connsiteY17" fmla="*/ 748095 h 1363141"/>
              <a:gd name="connsiteX18" fmla="*/ 1166812 w 1890712"/>
              <a:gd name="connsiteY18" fmla="*/ 905257 h 1363141"/>
              <a:gd name="connsiteX19" fmla="*/ 1076325 w 1890712"/>
              <a:gd name="connsiteY19" fmla="*/ 1062420 h 1363141"/>
              <a:gd name="connsiteX20" fmla="*/ 1076325 w 1890712"/>
              <a:gd name="connsiteY20" fmla="*/ 1224345 h 1363141"/>
              <a:gd name="connsiteX21" fmla="*/ 1233487 w 1890712"/>
              <a:gd name="connsiteY21" fmla="*/ 1333882 h 1363141"/>
              <a:gd name="connsiteX22" fmla="*/ 1481137 w 1890712"/>
              <a:gd name="connsiteY22" fmla="*/ 1357695 h 1363141"/>
              <a:gd name="connsiteX23" fmla="*/ 1890712 w 1890712"/>
              <a:gd name="connsiteY23" fmla="*/ 1248157 h 136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0712" h="1363141">
                <a:moveTo>
                  <a:pt x="0" y="1214820"/>
                </a:moveTo>
                <a:cubicBezTo>
                  <a:pt x="72628" y="1258476"/>
                  <a:pt x="145256" y="1302132"/>
                  <a:pt x="214312" y="1324357"/>
                </a:cubicBezTo>
                <a:cubicBezTo>
                  <a:pt x="283368" y="1346582"/>
                  <a:pt x="352424" y="1351345"/>
                  <a:pt x="414337" y="1348170"/>
                </a:cubicBezTo>
                <a:cubicBezTo>
                  <a:pt x="476250" y="1344995"/>
                  <a:pt x="538162" y="1324357"/>
                  <a:pt x="585787" y="1305307"/>
                </a:cubicBezTo>
                <a:cubicBezTo>
                  <a:pt x="633412" y="1286257"/>
                  <a:pt x="670718" y="1268001"/>
                  <a:pt x="700087" y="1233870"/>
                </a:cubicBezTo>
                <a:cubicBezTo>
                  <a:pt x="729456" y="1199739"/>
                  <a:pt x="752475" y="1149733"/>
                  <a:pt x="762000" y="1100520"/>
                </a:cubicBezTo>
                <a:cubicBezTo>
                  <a:pt x="771525" y="1051307"/>
                  <a:pt x="776287" y="1001301"/>
                  <a:pt x="757237" y="938595"/>
                </a:cubicBezTo>
                <a:cubicBezTo>
                  <a:pt x="738187" y="875889"/>
                  <a:pt x="681037" y="783813"/>
                  <a:pt x="647700" y="724282"/>
                </a:cubicBezTo>
                <a:cubicBezTo>
                  <a:pt x="614363" y="664751"/>
                  <a:pt x="584199" y="628238"/>
                  <a:pt x="557212" y="581407"/>
                </a:cubicBezTo>
                <a:cubicBezTo>
                  <a:pt x="530225" y="534576"/>
                  <a:pt x="497681" y="500445"/>
                  <a:pt x="485775" y="443295"/>
                </a:cubicBezTo>
                <a:cubicBezTo>
                  <a:pt x="473869" y="386145"/>
                  <a:pt x="462756" y="301213"/>
                  <a:pt x="485775" y="238507"/>
                </a:cubicBezTo>
                <a:cubicBezTo>
                  <a:pt x="508794" y="175801"/>
                  <a:pt x="533399" y="106745"/>
                  <a:pt x="623887" y="67057"/>
                </a:cubicBezTo>
                <a:cubicBezTo>
                  <a:pt x="714375" y="27369"/>
                  <a:pt x="904081" y="3557"/>
                  <a:pt x="1028700" y="382"/>
                </a:cubicBezTo>
                <a:cubicBezTo>
                  <a:pt x="1153319" y="-2793"/>
                  <a:pt x="1283494" y="13876"/>
                  <a:pt x="1371600" y="48007"/>
                </a:cubicBezTo>
                <a:cubicBezTo>
                  <a:pt x="1459706" y="82138"/>
                  <a:pt x="1528762" y="148020"/>
                  <a:pt x="1557337" y="205170"/>
                </a:cubicBezTo>
                <a:cubicBezTo>
                  <a:pt x="1585912" y="262320"/>
                  <a:pt x="1564481" y="325820"/>
                  <a:pt x="1543050" y="390907"/>
                </a:cubicBezTo>
                <a:cubicBezTo>
                  <a:pt x="1521619" y="455994"/>
                  <a:pt x="1470025" y="536164"/>
                  <a:pt x="1428750" y="595695"/>
                </a:cubicBezTo>
                <a:cubicBezTo>
                  <a:pt x="1387475" y="655226"/>
                  <a:pt x="1339056" y="696501"/>
                  <a:pt x="1295400" y="748095"/>
                </a:cubicBezTo>
                <a:cubicBezTo>
                  <a:pt x="1251744" y="799689"/>
                  <a:pt x="1203324" y="852870"/>
                  <a:pt x="1166812" y="905257"/>
                </a:cubicBezTo>
                <a:cubicBezTo>
                  <a:pt x="1130300" y="957644"/>
                  <a:pt x="1091406" y="1009239"/>
                  <a:pt x="1076325" y="1062420"/>
                </a:cubicBezTo>
                <a:cubicBezTo>
                  <a:pt x="1061244" y="1115601"/>
                  <a:pt x="1050131" y="1179101"/>
                  <a:pt x="1076325" y="1224345"/>
                </a:cubicBezTo>
                <a:cubicBezTo>
                  <a:pt x="1102519" y="1269589"/>
                  <a:pt x="1166018" y="1311657"/>
                  <a:pt x="1233487" y="1333882"/>
                </a:cubicBezTo>
                <a:cubicBezTo>
                  <a:pt x="1300956" y="1356107"/>
                  <a:pt x="1371600" y="1371982"/>
                  <a:pt x="1481137" y="1357695"/>
                </a:cubicBezTo>
                <a:cubicBezTo>
                  <a:pt x="1590674" y="1343408"/>
                  <a:pt x="1740693" y="1295782"/>
                  <a:pt x="1890712" y="124815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Shape 42">
            <a:extLst>
              <a:ext uri="{FF2B5EF4-FFF2-40B4-BE49-F238E27FC236}">
                <a16:creationId xmlns:a16="http://schemas.microsoft.com/office/drawing/2014/main" id="{716E4D7B-9578-9132-FB0C-0A1CE6D14640}"/>
              </a:ext>
            </a:extLst>
          </p:cNvPr>
          <p:cNvSpPr/>
          <p:nvPr/>
        </p:nvSpPr>
        <p:spPr>
          <a:xfrm>
            <a:off x="1054418" y="3194576"/>
            <a:ext cx="1995487" cy="255415"/>
          </a:xfrm>
          <a:custGeom>
            <a:avLst/>
            <a:gdLst>
              <a:gd name="connsiteX0" fmla="*/ 0 w 1995487"/>
              <a:gd name="connsiteY0" fmla="*/ 107777 h 255415"/>
              <a:gd name="connsiteX1" fmla="*/ 104775 w 1995487"/>
              <a:gd name="connsiteY1" fmla="*/ 169690 h 255415"/>
              <a:gd name="connsiteX2" fmla="*/ 214312 w 1995487"/>
              <a:gd name="connsiteY2" fmla="*/ 207790 h 255415"/>
              <a:gd name="connsiteX3" fmla="*/ 366712 w 1995487"/>
              <a:gd name="connsiteY3" fmla="*/ 245890 h 255415"/>
              <a:gd name="connsiteX4" fmla="*/ 585787 w 1995487"/>
              <a:gd name="connsiteY4" fmla="*/ 212552 h 255415"/>
              <a:gd name="connsiteX5" fmla="*/ 685800 w 1995487"/>
              <a:gd name="connsiteY5" fmla="*/ 174452 h 255415"/>
              <a:gd name="connsiteX6" fmla="*/ 757237 w 1995487"/>
              <a:gd name="connsiteY6" fmla="*/ 126827 h 255415"/>
              <a:gd name="connsiteX7" fmla="*/ 828675 w 1995487"/>
              <a:gd name="connsiteY7" fmla="*/ 69677 h 255415"/>
              <a:gd name="connsiteX8" fmla="*/ 871537 w 1995487"/>
              <a:gd name="connsiteY8" fmla="*/ 36340 h 255415"/>
              <a:gd name="connsiteX9" fmla="*/ 909637 w 1995487"/>
              <a:gd name="connsiteY9" fmla="*/ 3002 h 255415"/>
              <a:gd name="connsiteX10" fmla="*/ 1014412 w 1995487"/>
              <a:gd name="connsiteY10" fmla="*/ 117302 h 255415"/>
              <a:gd name="connsiteX11" fmla="*/ 1100137 w 1995487"/>
              <a:gd name="connsiteY11" fmla="*/ 183977 h 255415"/>
              <a:gd name="connsiteX12" fmla="*/ 1257300 w 1995487"/>
              <a:gd name="connsiteY12" fmla="*/ 231602 h 255415"/>
              <a:gd name="connsiteX13" fmla="*/ 1457325 w 1995487"/>
              <a:gd name="connsiteY13" fmla="*/ 255415 h 255415"/>
              <a:gd name="connsiteX14" fmla="*/ 1624012 w 1995487"/>
              <a:gd name="connsiteY14" fmla="*/ 231602 h 255415"/>
              <a:gd name="connsiteX15" fmla="*/ 1809750 w 1995487"/>
              <a:gd name="connsiteY15" fmla="*/ 179215 h 255415"/>
              <a:gd name="connsiteX16" fmla="*/ 1995487 w 1995487"/>
              <a:gd name="connsiteY16" fmla="*/ 112540 h 25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5487" h="255415">
                <a:moveTo>
                  <a:pt x="0" y="107777"/>
                </a:moveTo>
                <a:cubicBezTo>
                  <a:pt x="34528" y="130399"/>
                  <a:pt x="69056" y="153021"/>
                  <a:pt x="104775" y="169690"/>
                </a:cubicBezTo>
                <a:cubicBezTo>
                  <a:pt x="140494" y="186359"/>
                  <a:pt x="170656" y="195090"/>
                  <a:pt x="214312" y="207790"/>
                </a:cubicBezTo>
                <a:cubicBezTo>
                  <a:pt x="257968" y="220490"/>
                  <a:pt x="304800" y="245096"/>
                  <a:pt x="366712" y="245890"/>
                </a:cubicBezTo>
                <a:cubicBezTo>
                  <a:pt x="428624" y="246684"/>
                  <a:pt x="532606" y="224458"/>
                  <a:pt x="585787" y="212552"/>
                </a:cubicBezTo>
                <a:cubicBezTo>
                  <a:pt x="638968" y="200646"/>
                  <a:pt x="657225" y="188739"/>
                  <a:pt x="685800" y="174452"/>
                </a:cubicBezTo>
                <a:cubicBezTo>
                  <a:pt x="714375" y="160165"/>
                  <a:pt x="733425" y="144289"/>
                  <a:pt x="757237" y="126827"/>
                </a:cubicBezTo>
                <a:cubicBezTo>
                  <a:pt x="781049" y="109365"/>
                  <a:pt x="809625" y="84758"/>
                  <a:pt x="828675" y="69677"/>
                </a:cubicBezTo>
                <a:cubicBezTo>
                  <a:pt x="847725" y="54596"/>
                  <a:pt x="858043" y="47452"/>
                  <a:pt x="871537" y="36340"/>
                </a:cubicBezTo>
                <a:cubicBezTo>
                  <a:pt x="885031" y="25227"/>
                  <a:pt x="885825" y="-10492"/>
                  <a:pt x="909637" y="3002"/>
                </a:cubicBezTo>
                <a:cubicBezTo>
                  <a:pt x="933450" y="16496"/>
                  <a:pt x="982662" y="87140"/>
                  <a:pt x="1014412" y="117302"/>
                </a:cubicBezTo>
                <a:cubicBezTo>
                  <a:pt x="1046162" y="147464"/>
                  <a:pt x="1059656" y="164927"/>
                  <a:pt x="1100137" y="183977"/>
                </a:cubicBezTo>
                <a:cubicBezTo>
                  <a:pt x="1140618" y="203027"/>
                  <a:pt x="1197769" y="219696"/>
                  <a:pt x="1257300" y="231602"/>
                </a:cubicBezTo>
                <a:cubicBezTo>
                  <a:pt x="1316831" y="243508"/>
                  <a:pt x="1396206" y="255415"/>
                  <a:pt x="1457325" y="255415"/>
                </a:cubicBezTo>
                <a:cubicBezTo>
                  <a:pt x="1518444" y="255415"/>
                  <a:pt x="1565275" y="244302"/>
                  <a:pt x="1624012" y="231602"/>
                </a:cubicBezTo>
                <a:cubicBezTo>
                  <a:pt x="1682750" y="218902"/>
                  <a:pt x="1747838" y="199059"/>
                  <a:pt x="1809750" y="179215"/>
                </a:cubicBezTo>
                <a:cubicBezTo>
                  <a:pt x="1871663" y="159371"/>
                  <a:pt x="1933575" y="135955"/>
                  <a:pt x="1995487" y="11254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Shape 43">
            <a:extLst>
              <a:ext uri="{FF2B5EF4-FFF2-40B4-BE49-F238E27FC236}">
                <a16:creationId xmlns:a16="http://schemas.microsoft.com/office/drawing/2014/main" id="{F87E6D2D-69A4-3BB7-8D4B-A7B8EC17CAAD}"/>
              </a:ext>
            </a:extLst>
          </p:cNvPr>
          <p:cNvSpPr/>
          <p:nvPr/>
        </p:nvSpPr>
        <p:spPr>
          <a:xfrm>
            <a:off x="1686105" y="2067118"/>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Shape 46">
            <a:extLst>
              <a:ext uri="{FF2B5EF4-FFF2-40B4-BE49-F238E27FC236}">
                <a16:creationId xmlns:a16="http://schemas.microsoft.com/office/drawing/2014/main" id="{3E2D4193-A76F-7F97-926E-DA9C52928966}"/>
              </a:ext>
            </a:extLst>
          </p:cNvPr>
          <p:cNvSpPr/>
          <p:nvPr/>
        </p:nvSpPr>
        <p:spPr>
          <a:xfrm>
            <a:off x="10040620" y="2070952"/>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Shape 48">
            <a:extLst>
              <a:ext uri="{FF2B5EF4-FFF2-40B4-BE49-F238E27FC236}">
                <a16:creationId xmlns:a16="http://schemas.microsoft.com/office/drawing/2014/main" id="{A5F0EBC9-E154-B8E2-AF14-F7863828724F}"/>
              </a:ext>
            </a:extLst>
          </p:cNvPr>
          <p:cNvSpPr/>
          <p:nvPr/>
        </p:nvSpPr>
        <p:spPr>
          <a:xfrm>
            <a:off x="9903681" y="1939896"/>
            <a:ext cx="1100701" cy="1144041"/>
          </a:xfrm>
          <a:custGeom>
            <a:avLst/>
            <a:gdLst>
              <a:gd name="connsiteX0" fmla="*/ 272014 w 1100701"/>
              <a:gd name="connsiteY0" fmla="*/ 1144041 h 1144041"/>
              <a:gd name="connsiteX1" fmla="*/ 297414 w 1100701"/>
              <a:gd name="connsiteY1" fmla="*/ 1074191 h 1144041"/>
              <a:gd name="connsiteX2" fmla="*/ 294239 w 1100701"/>
              <a:gd name="connsiteY2" fmla="*/ 988466 h 1144041"/>
              <a:gd name="connsiteX3" fmla="*/ 268839 w 1100701"/>
              <a:gd name="connsiteY3" fmla="*/ 912266 h 1144041"/>
              <a:gd name="connsiteX4" fmla="*/ 211689 w 1100701"/>
              <a:gd name="connsiteY4" fmla="*/ 801141 h 1144041"/>
              <a:gd name="connsiteX5" fmla="*/ 151364 w 1100701"/>
              <a:gd name="connsiteY5" fmla="*/ 693191 h 1144041"/>
              <a:gd name="connsiteX6" fmla="*/ 84689 w 1100701"/>
              <a:gd name="connsiteY6" fmla="*/ 588416 h 1144041"/>
              <a:gd name="connsiteX7" fmla="*/ 27539 w 1100701"/>
              <a:gd name="connsiteY7" fmla="*/ 496341 h 1144041"/>
              <a:gd name="connsiteX8" fmla="*/ 8489 w 1100701"/>
              <a:gd name="connsiteY8" fmla="*/ 429666 h 1144041"/>
              <a:gd name="connsiteX9" fmla="*/ 2139 w 1100701"/>
              <a:gd name="connsiteY9" fmla="*/ 347116 h 1144041"/>
              <a:gd name="connsiteX10" fmla="*/ 2139 w 1100701"/>
              <a:gd name="connsiteY10" fmla="*/ 277266 h 1144041"/>
              <a:gd name="connsiteX11" fmla="*/ 27539 w 1100701"/>
              <a:gd name="connsiteY11" fmla="*/ 204241 h 1144041"/>
              <a:gd name="connsiteX12" fmla="*/ 71989 w 1100701"/>
              <a:gd name="connsiteY12" fmla="*/ 115341 h 1144041"/>
              <a:gd name="connsiteX13" fmla="*/ 170414 w 1100701"/>
              <a:gd name="connsiteY13" fmla="*/ 51841 h 1144041"/>
              <a:gd name="connsiteX14" fmla="*/ 465689 w 1100701"/>
              <a:gd name="connsiteY14" fmla="*/ 4216 h 1144041"/>
              <a:gd name="connsiteX15" fmla="*/ 722864 w 1100701"/>
              <a:gd name="connsiteY15" fmla="*/ 7391 h 1144041"/>
              <a:gd name="connsiteX16" fmla="*/ 891139 w 1100701"/>
              <a:gd name="connsiteY16" fmla="*/ 48666 h 1144041"/>
              <a:gd name="connsiteX17" fmla="*/ 1024489 w 1100701"/>
              <a:gd name="connsiteY17" fmla="*/ 137566 h 1144041"/>
              <a:gd name="connsiteX18" fmla="*/ 1072114 w 1100701"/>
              <a:gd name="connsiteY18" fmla="*/ 201066 h 1144041"/>
              <a:gd name="connsiteX19" fmla="*/ 1100689 w 1100701"/>
              <a:gd name="connsiteY19" fmla="*/ 289966 h 1144041"/>
              <a:gd name="connsiteX20" fmla="*/ 1068939 w 1100701"/>
              <a:gd name="connsiteY20" fmla="*/ 385216 h 1144041"/>
              <a:gd name="connsiteX21" fmla="*/ 1024489 w 1100701"/>
              <a:gd name="connsiteY21" fmla="*/ 509041 h 1144041"/>
              <a:gd name="connsiteX22" fmla="*/ 926064 w 1100701"/>
              <a:gd name="connsiteY22" fmla="*/ 645566 h 1144041"/>
              <a:gd name="connsiteX23" fmla="*/ 811764 w 1100701"/>
              <a:gd name="connsiteY23" fmla="*/ 772566 h 1144041"/>
              <a:gd name="connsiteX24" fmla="*/ 719689 w 1100701"/>
              <a:gd name="connsiteY24" fmla="*/ 886866 h 1144041"/>
              <a:gd name="connsiteX25" fmla="*/ 633964 w 1100701"/>
              <a:gd name="connsiteY25" fmla="*/ 1010691 h 1144041"/>
              <a:gd name="connsiteX26" fmla="*/ 586339 w 1100701"/>
              <a:gd name="connsiteY26" fmla="*/ 1144041 h 11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0701" h="1144041">
                <a:moveTo>
                  <a:pt x="272014" y="1144041"/>
                </a:moveTo>
                <a:cubicBezTo>
                  <a:pt x="282862" y="1122080"/>
                  <a:pt x="293710" y="1100120"/>
                  <a:pt x="297414" y="1074191"/>
                </a:cubicBezTo>
                <a:cubicBezTo>
                  <a:pt x="301118" y="1048262"/>
                  <a:pt x="299001" y="1015453"/>
                  <a:pt x="294239" y="988466"/>
                </a:cubicBezTo>
                <a:cubicBezTo>
                  <a:pt x="289477" y="961479"/>
                  <a:pt x="282597" y="943487"/>
                  <a:pt x="268839" y="912266"/>
                </a:cubicBezTo>
                <a:cubicBezTo>
                  <a:pt x="255081" y="881045"/>
                  <a:pt x="231268" y="837653"/>
                  <a:pt x="211689" y="801141"/>
                </a:cubicBezTo>
                <a:cubicBezTo>
                  <a:pt x="192110" y="764628"/>
                  <a:pt x="172531" y="728645"/>
                  <a:pt x="151364" y="693191"/>
                </a:cubicBezTo>
                <a:cubicBezTo>
                  <a:pt x="130197" y="657737"/>
                  <a:pt x="105326" y="621224"/>
                  <a:pt x="84689" y="588416"/>
                </a:cubicBezTo>
                <a:cubicBezTo>
                  <a:pt x="64052" y="555608"/>
                  <a:pt x="40239" y="522799"/>
                  <a:pt x="27539" y="496341"/>
                </a:cubicBezTo>
                <a:cubicBezTo>
                  <a:pt x="14839" y="469883"/>
                  <a:pt x="12722" y="454537"/>
                  <a:pt x="8489" y="429666"/>
                </a:cubicBezTo>
                <a:cubicBezTo>
                  <a:pt x="4256" y="404795"/>
                  <a:pt x="3197" y="372516"/>
                  <a:pt x="2139" y="347116"/>
                </a:cubicBezTo>
                <a:cubicBezTo>
                  <a:pt x="1081" y="321716"/>
                  <a:pt x="-2094" y="301078"/>
                  <a:pt x="2139" y="277266"/>
                </a:cubicBezTo>
                <a:cubicBezTo>
                  <a:pt x="6372" y="253454"/>
                  <a:pt x="15897" y="231228"/>
                  <a:pt x="27539" y="204241"/>
                </a:cubicBezTo>
                <a:cubicBezTo>
                  <a:pt x="39181" y="177254"/>
                  <a:pt x="48176" y="140741"/>
                  <a:pt x="71989" y="115341"/>
                </a:cubicBezTo>
                <a:cubicBezTo>
                  <a:pt x="95801" y="89941"/>
                  <a:pt x="104797" y="70362"/>
                  <a:pt x="170414" y="51841"/>
                </a:cubicBezTo>
                <a:cubicBezTo>
                  <a:pt x="236031" y="33320"/>
                  <a:pt x="373614" y="11624"/>
                  <a:pt x="465689" y="4216"/>
                </a:cubicBezTo>
                <a:cubicBezTo>
                  <a:pt x="557764" y="-3192"/>
                  <a:pt x="651956" y="-17"/>
                  <a:pt x="722864" y="7391"/>
                </a:cubicBezTo>
                <a:cubicBezTo>
                  <a:pt x="793772" y="14799"/>
                  <a:pt x="840868" y="26970"/>
                  <a:pt x="891139" y="48666"/>
                </a:cubicBezTo>
                <a:cubicBezTo>
                  <a:pt x="941410" y="70362"/>
                  <a:pt x="994326" y="112166"/>
                  <a:pt x="1024489" y="137566"/>
                </a:cubicBezTo>
                <a:cubicBezTo>
                  <a:pt x="1054652" y="162966"/>
                  <a:pt x="1059414" y="175666"/>
                  <a:pt x="1072114" y="201066"/>
                </a:cubicBezTo>
                <a:cubicBezTo>
                  <a:pt x="1084814" y="226466"/>
                  <a:pt x="1101218" y="259274"/>
                  <a:pt x="1100689" y="289966"/>
                </a:cubicBezTo>
                <a:cubicBezTo>
                  <a:pt x="1100160" y="320658"/>
                  <a:pt x="1081639" y="348703"/>
                  <a:pt x="1068939" y="385216"/>
                </a:cubicBezTo>
                <a:cubicBezTo>
                  <a:pt x="1056239" y="421728"/>
                  <a:pt x="1048302" y="465649"/>
                  <a:pt x="1024489" y="509041"/>
                </a:cubicBezTo>
                <a:cubicBezTo>
                  <a:pt x="1000676" y="552433"/>
                  <a:pt x="961518" y="601645"/>
                  <a:pt x="926064" y="645566"/>
                </a:cubicBezTo>
                <a:cubicBezTo>
                  <a:pt x="890610" y="689487"/>
                  <a:pt x="846160" y="732349"/>
                  <a:pt x="811764" y="772566"/>
                </a:cubicBezTo>
                <a:cubicBezTo>
                  <a:pt x="777368" y="812783"/>
                  <a:pt x="749322" y="847178"/>
                  <a:pt x="719689" y="886866"/>
                </a:cubicBezTo>
                <a:cubicBezTo>
                  <a:pt x="690056" y="926553"/>
                  <a:pt x="656189" y="967829"/>
                  <a:pt x="633964" y="1010691"/>
                </a:cubicBezTo>
                <a:cubicBezTo>
                  <a:pt x="611739" y="1053553"/>
                  <a:pt x="599039" y="1098797"/>
                  <a:pt x="586339" y="114404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Shape 51">
            <a:extLst>
              <a:ext uri="{FF2B5EF4-FFF2-40B4-BE49-F238E27FC236}">
                <a16:creationId xmlns:a16="http://schemas.microsoft.com/office/drawing/2014/main" id="{1F4436AC-BE92-6CEE-F272-48A1BF3A4188}"/>
              </a:ext>
            </a:extLst>
          </p:cNvPr>
          <p:cNvSpPr/>
          <p:nvPr/>
        </p:nvSpPr>
        <p:spPr>
          <a:xfrm>
            <a:off x="10162029" y="2788662"/>
            <a:ext cx="168463" cy="288925"/>
          </a:xfrm>
          <a:custGeom>
            <a:avLst/>
            <a:gdLst>
              <a:gd name="connsiteX0" fmla="*/ 4141 w 168463"/>
              <a:gd name="connsiteY0" fmla="*/ 41275 h 288925"/>
              <a:gd name="connsiteX1" fmla="*/ 124791 w 168463"/>
              <a:gd name="connsiteY1" fmla="*/ 0 h 288925"/>
              <a:gd name="connsiteX2" fmla="*/ 143841 w 168463"/>
              <a:gd name="connsiteY2" fmla="*/ 41275 h 288925"/>
              <a:gd name="connsiteX3" fmla="*/ 166066 w 168463"/>
              <a:gd name="connsiteY3" fmla="*/ 107950 h 288925"/>
              <a:gd name="connsiteX4" fmla="*/ 166066 w 168463"/>
              <a:gd name="connsiteY4" fmla="*/ 177800 h 288925"/>
              <a:gd name="connsiteX5" fmla="*/ 150191 w 168463"/>
              <a:gd name="connsiteY5" fmla="*/ 263525 h 288925"/>
              <a:gd name="connsiteX6" fmla="*/ 16841 w 168463"/>
              <a:gd name="connsiteY6" fmla="*/ 288925 h 288925"/>
              <a:gd name="connsiteX7" fmla="*/ 29541 w 168463"/>
              <a:gd name="connsiteY7" fmla="*/ 263525 h 288925"/>
              <a:gd name="connsiteX8" fmla="*/ 42241 w 168463"/>
              <a:gd name="connsiteY8" fmla="*/ 225425 h 288925"/>
              <a:gd name="connsiteX9" fmla="*/ 48591 w 168463"/>
              <a:gd name="connsiteY9" fmla="*/ 184150 h 288925"/>
              <a:gd name="connsiteX10" fmla="*/ 29541 w 168463"/>
              <a:gd name="connsiteY10" fmla="*/ 123825 h 288925"/>
              <a:gd name="connsiteX11" fmla="*/ 4141 w 168463"/>
              <a:gd name="connsiteY11" fmla="*/ 41275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63" h="288925">
                <a:moveTo>
                  <a:pt x="4141" y="41275"/>
                </a:moveTo>
                <a:cubicBezTo>
                  <a:pt x="20016" y="20637"/>
                  <a:pt x="101508" y="0"/>
                  <a:pt x="124791" y="0"/>
                </a:cubicBezTo>
                <a:cubicBezTo>
                  <a:pt x="148074" y="0"/>
                  <a:pt x="136962" y="23283"/>
                  <a:pt x="143841" y="41275"/>
                </a:cubicBezTo>
                <a:cubicBezTo>
                  <a:pt x="150720" y="59267"/>
                  <a:pt x="162362" y="85196"/>
                  <a:pt x="166066" y="107950"/>
                </a:cubicBezTo>
                <a:cubicBezTo>
                  <a:pt x="169770" y="130704"/>
                  <a:pt x="168712" y="151871"/>
                  <a:pt x="166066" y="177800"/>
                </a:cubicBezTo>
                <a:cubicBezTo>
                  <a:pt x="163420" y="203729"/>
                  <a:pt x="175062" y="245004"/>
                  <a:pt x="150191" y="263525"/>
                </a:cubicBezTo>
                <a:cubicBezTo>
                  <a:pt x="125320" y="282046"/>
                  <a:pt x="36949" y="288925"/>
                  <a:pt x="16841" y="288925"/>
                </a:cubicBezTo>
                <a:cubicBezTo>
                  <a:pt x="-3267" y="288925"/>
                  <a:pt x="25308" y="274108"/>
                  <a:pt x="29541" y="263525"/>
                </a:cubicBezTo>
                <a:cubicBezTo>
                  <a:pt x="33774" y="252942"/>
                  <a:pt x="39066" y="238654"/>
                  <a:pt x="42241" y="225425"/>
                </a:cubicBezTo>
                <a:cubicBezTo>
                  <a:pt x="45416" y="212196"/>
                  <a:pt x="50708" y="201083"/>
                  <a:pt x="48591" y="184150"/>
                </a:cubicBezTo>
                <a:cubicBezTo>
                  <a:pt x="46474" y="167217"/>
                  <a:pt x="36420" y="143933"/>
                  <a:pt x="29541" y="123825"/>
                </a:cubicBezTo>
                <a:cubicBezTo>
                  <a:pt x="22662" y="103717"/>
                  <a:pt x="-11734" y="61913"/>
                  <a:pt x="4141" y="41275"/>
                </a:cubicBez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Shape 54">
            <a:extLst>
              <a:ext uri="{FF2B5EF4-FFF2-40B4-BE49-F238E27FC236}">
                <a16:creationId xmlns:a16="http://schemas.microsoft.com/office/drawing/2014/main" id="{AB430C31-3237-FE00-3790-955C83A8B234}"/>
              </a:ext>
            </a:extLst>
          </p:cNvPr>
          <p:cNvSpPr/>
          <p:nvPr/>
        </p:nvSpPr>
        <p:spPr>
          <a:xfrm>
            <a:off x="9453383" y="2915047"/>
            <a:ext cx="2128837" cy="538778"/>
          </a:xfrm>
          <a:custGeom>
            <a:avLst/>
            <a:gdLst>
              <a:gd name="connsiteX0" fmla="*/ 0 w 2128837"/>
              <a:gd name="connsiteY0" fmla="*/ 314860 h 538778"/>
              <a:gd name="connsiteX1" fmla="*/ 195262 w 2128837"/>
              <a:gd name="connsiteY1" fmla="*/ 419635 h 538778"/>
              <a:gd name="connsiteX2" fmla="*/ 352425 w 2128837"/>
              <a:gd name="connsiteY2" fmla="*/ 462498 h 538778"/>
              <a:gd name="connsiteX3" fmla="*/ 514350 w 2128837"/>
              <a:gd name="connsiteY3" fmla="*/ 505360 h 538778"/>
              <a:gd name="connsiteX4" fmla="*/ 700087 w 2128837"/>
              <a:gd name="connsiteY4" fmla="*/ 538698 h 538778"/>
              <a:gd name="connsiteX5" fmla="*/ 876300 w 2128837"/>
              <a:gd name="connsiteY5" fmla="*/ 495835 h 538778"/>
              <a:gd name="connsiteX6" fmla="*/ 1019175 w 2128837"/>
              <a:gd name="connsiteY6" fmla="*/ 329148 h 538778"/>
              <a:gd name="connsiteX7" fmla="*/ 1109662 w 2128837"/>
              <a:gd name="connsiteY7" fmla="*/ 171985 h 538778"/>
              <a:gd name="connsiteX8" fmla="*/ 1195387 w 2128837"/>
              <a:gd name="connsiteY8" fmla="*/ 62448 h 538778"/>
              <a:gd name="connsiteX9" fmla="*/ 1328737 w 2128837"/>
              <a:gd name="connsiteY9" fmla="*/ 535 h 538778"/>
              <a:gd name="connsiteX10" fmla="*/ 1604962 w 2128837"/>
              <a:gd name="connsiteY10" fmla="*/ 95785 h 538778"/>
              <a:gd name="connsiteX11" fmla="*/ 1804987 w 2128837"/>
              <a:gd name="connsiteY11" fmla="*/ 305335 h 538778"/>
              <a:gd name="connsiteX12" fmla="*/ 1990725 w 2128837"/>
              <a:gd name="connsiteY12" fmla="*/ 357723 h 538778"/>
              <a:gd name="connsiteX13" fmla="*/ 2128837 w 2128837"/>
              <a:gd name="connsiteY13" fmla="*/ 338673 h 53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8837" h="538778">
                <a:moveTo>
                  <a:pt x="0" y="314860"/>
                </a:moveTo>
                <a:cubicBezTo>
                  <a:pt x="68262" y="354944"/>
                  <a:pt x="136524" y="395029"/>
                  <a:pt x="195262" y="419635"/>
                </a:cubicBezTo>
                <a:cubicBezTo>
                  <a:pt x="254000" y="444241"/>
                  <a:pt x="352425" y="462498"/>
                  <a:pt x="352425" y="462498"/>
                </a:cubicBezTo>
                <a:cubicBezTo>
                  <a:pt x="405606" y="476785"/>
                  <a:pt x="456406" y="492660"/>
                  <a:pt x="514350" y="505360"/>
                </a:cubicBezTo>
                <a:cubicBezTo>
                  <a:pt x="572294" y="518060"/>
                  <a:pt x="639762" y="540285"/>
                  <a:pt x="700087" y="538698"/>
                </a:cubicBezTo>
                <a:cubicBezTo>
                  <a:pt x="760412" y="537111"/>
                  <a:pt x="823119" y="530760"/>
                  <a:pt x="876300" y="495835"/>
                </a:cubicBezTo>
                <a:cubicBezTo>
                  <a:pt x="929481" y="460910"/>
                  <a:pt x="980281" y="383123"/>
                  <a:pt x="1019175" y="329148"/>
                </a:cubicBezTo>
                <a:cubicBezTo>
                  <a:pt x="1058069" y="275173"/>
                  <a:pt x="1080293" y="216435"/>
                  <a:pt x="1109662" y="171985"/>
                </a:cubicBezTo>
                <a:cubicBezTo>
                  <a:pt x="1139031" y="127535"/>
                  <a:pt x="1158875" y="91023"/>
                  <a:pt x="1195387" y="62448"/>
                </a:cubicBezTo>
                <a:cubicBezTo>
                  <a:pt x="1231899" y="33873"/>
                  <a:pt x="1260475" y="-5021"/>
                  <a:pt x="1328737" y="535"/>
                </a:cubicBezTo>
                <a:cubicBezTo>
                  <a:pt x="1397000" y="6091"/>
                  <a:pt x="1525587" y="44985"/>
                  <a:pt x="1604962" y="95785"/>
                </a:cubicBezTo>
                <a:cubicBezTo>
                  <a:pt x="1684337" y="146585"/>
                  <a:pt x="1740693" y="261679"/>
                  <a:pt x="1804987" y="305335"/>
                </a:cubicBezTo>
                <a:cubicBezTo>
                  <a:pt x="1869281" y="348991"/>
                  <a:pt x="1936750" y="352167"/>
                  <a:pt x="1990725" y="357723"/>
                </a:cubicBezTo>
                <a:cubicBezTo>
                  <a:pt x="2044700" y="363279"/>
                  <a:pt x="2086768" y="350976"/>
                  <a:pt x="2128837" y="33867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Shape 56">
            <a:extLst>
              <a:ext uri="{FF2B5EF4-FFF2-40B4-BE49-F238E27FC236}">
                <a16:creationId xmlns:a16="http://schemas.microsoft.com/office/drawing/2014/main" id="{AA9069B2-2F96-67CD-5220-E2704E344AB8}"/>
              </a:ext>
            </a:extLst>
          </p:cNvPr>
          <p:cNvSpPr/>
          <p:nvPr/>
        </p:nvSpPr>
        <p:spPr>
          <a:xfrm>
            <a:off x="9429570" y="3097410"/>
            <a:ext cx="2152650" cy="509045"/>
          </a:xfrm>
          <a:custGeom>
            <a:avLst/>
            <a:gdLst>
              <a:gd name="connsiteX0" fmla="*/ 0 w 2152650"/>
              <a:gd name="connsiteY0" fmla="*/ 313552 h 509045"/>
              <a:gd name="connsiteX1" fmla="*/ 180975 w 2152650"/>
              <a:gd name="connsiteY1" fmla="*/ 389752 h 509045"/>
              <a:gd name="connsiteX2" fmla="*/ 381000 w 2152650"/>
              <a:gd name="connsiteY2" fmla="*/ 446902 h 509045"/>
              <a:gd name="connsiteX3" fmla="*/ 638175 w 2152650"/>
              <a:gd name="connsiteY3" fmla="*/ 494527 h 509045"/>
              <a:gd name="connsiteX4" fmla="*/ 842963 w 2152650"/>
              <a:gd name="connsiteY4" fmla="*/ 504052 h 509045"/>
              <a:gd name="connsiteX5" fmla="*/ 1033463 w 2152650"/>
              <a:gd name="connsiteY5" fmla="*/ 423090 h 509045"/>
              <a:gd name="connsiteX6" fmla="*/ 1119188 w 2152650"/>
              <a:gd name="connsiteY6" fmla="*/ 280215 h 509045"/>
              <a:gd name="connsiteX7" fmla="*/ 1228725 w 2152650"/>
              <a:gd name="connsiteY7" fmla="*/ 137340 h 509045"/>
              <a:gd name="connsiteX8" fmla="*/ 1295400 w 2152650"/>
              <a:gd name="connsiteY8" fmla="*/ 42090 h 509045"/>
              <a:gd name="connsiteX9" fmla="*/ 1433513 w 2152650"/>
              <a:gd name="connsiteY9" fmla="*/ 3990 h 509045"/>
              <a:gd name="connsiteX10" fmla="*/ 1633538 w 2152650"/>
              <a:gd name="connsiteY10" fmla="*/ 132577 h 509045"/>
              <a:gd name="connsiteX11" fmla="*/ 1709738 w 2152650"/>
              <a:gd name="connsiteY11" fmla="*/ 261165 h 509045"/>
              <a:gd name="connsiteX12" fmla="*/ 1938338 w 2152650"/>
              <a:gd name="connsiteY12" fmla="*/ 323077 h 509045"/>
              <a:gd name="connsiteX13" fmla="*/ 2152650 w 2152650"/>
              <a:gd name="connsiteY13" fmla="*/ 289740 h 50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2650" h="509045">
                <a:moveTo>
                  <a:pt x="0" y="313552"/>
                </a:moveTo>
                <a:cubicBezTo>
                  <a:pt x="58737" y="340539"/>
                  <a:pt x="117475" y="367527"/>
                  <a:pt x="180975" y="389752"/>
                </a:cubicBezTo>
                <a:cubicBezTo>
                  <a:pt x="244475" y="411977"/>
                  <a:pt x="304800" y="429440"/>
                  <a:pt x="381000" y="446902"/>
                </a:cubicBezTo>
                <a:cubicBezTo>
                  <a:pt x="457200" y="464365"/>
                  <a:pt x="561181" y="485002"/>
                  <a:pt x="638175" y="494527"/>
                </a:cubicBezTo>
                <a:cubicBezTo>
                  <a:pt x="715169" y="504052"/>
                  <a:pt x="777082" y="515958"/>
                  <a:pt x="842963" y="504052"/>
                </a:cubicBezTo>
                <a:cubicBezTo>
                  <a:pt x="908844" y="492146"/>
                  <a:pt x="987425" y="460396"/>
                  <a:pt x="1033463" y="423090"/>
                </a:cubicBezTo>
                <a:cubicBezTo>
                  <a:pt x="1079501" y="385784"/>
                  <a:pt x="1086644" y="327840"/>
                  <a:pt x="1119188" y="280215"/>
                </a:cubicBezTo>
                <a:cubicBezTo>
                  <a:pt x="1151732" y="232590"/>
                  <a:pt x="1199356" y="177027"/>
                  <a:pt x="1228725" y="137340"/>
                </a:cubicBezTo>
                <a:cubicBezTo>
                  <a:pt x="1258094" y="97652"/>
                  <a:pt x="1261269" y="64315"/>
                  <a:pt x="1295400" y="42090"/>
                </a:cubicBezTo>
                <a:cubicBezTo>
                  <a:pt x="1329531" y="19865"/>
                  <a:pt x="1377157" y="-11091"/>
                  <a:pt x="1433513" y="3990"/>
                </a:cubicBezTo>
                <a:cubicBezTo>
                  <a:pt x="1489869" y="19071"/>
                  <a:pt x="1587501" y="89715"/>
                  <a:pt x="1633538" y="132577"/>
                </a:cubicBezTo>
                <a:cubicBezTo>
                  <a:pt x="1679575" y="175439"/>
                  <a:pt x="1658938" y="229415"/>
                  <a:pt x="1709738" y="261165"/>
                </a:cubicBezTo>
                <a:cubicBezTo>
                  <a:pt x="1760538" y="292915"/>
                  <a:pt x="1864519" y="318314"/>
                  <a:pt x="1938338" y="323077"/>
                </a:cubicBezTo>
                <a:cubicBezTo>
                  <a:pt x="2012157" y="327840"/>
                  <a:pt x="2082403" y="308790"/>
                  <a:pt x="2152650" y="28974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Shape 57">
            <a:extLst>
              <a:ext uri="{FF2B5EF4-FFF2-40B4-BE49-F238E27FC236}">
                <a16:creationId xmlns:a16="http://schemas.microsoft.com/office/drawing/2014/main" id="{5190DC75-A48C-4E3B-185E-1185D081A42F}"/>
              </a:ext>
            </a:extLst>
          </p:cNvPr>
          <p:cNvSpPr/>
          <p:nvPr/>
        </p:nvSpPr>
        <p:spPr>
          <a:xfrm>
            <a:off x="9865658" y="3055975"/>
            <a:ext cx="641702" cy="112754"/>
          </a:xfrm>
          <a:custGeom>
            <a:avLst/>
            <a:gdLst>
              <a:gd name="connsiteX0" fmla="*/ 640237 w 641702"/>
              <a:gd name="connsiteY0" fmla="*/ 2562 h 112754"/>
              <a:gd name="connsiteX1" fmla="*/ 425925 w 641702"/>
              <a:gd name="connsiteY1" fmla="*/ 21612 h 112754"/>
              <a:gd name="connsiteX2" fmla="*/ 16350 w 641702"/>
              <a:gd name="connsiteY2" fmla="*/ 35900 h 112754"/>
              <a:gd name="connsiteX3" fmla="*/ 106837 w 641702"/>
              <a:gd name="connsiteY3" fmla="*/ 97812 h 112754"/>
              <a:gd name="connsiteX4" fmla="*/ 344962 w 641702"/>
              <a:gd name="connsiteY4" fmla="*/ 112100 h 112754"/>
              <a:gd name="connsiteX5" fmla="*/ 511650 w 641702"/>
              <a:gd name="connsiteY5" fmla="*/ 83525 h 112754"/>
              <a:gd name="connsiteX6" fmla="*/ 640237 w 641702"/>
              <a:gd name="connsiteY6" fmla="*/ 2562 h 11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702" h="112754">
                <a:moveTo>
                  <a:pt x="640237" y="2562"/>
                </a:moveTo>
                <a:cubicBezTo>
                  <a:pt x="625950" y="-7757"/>
                  <a:pt x="529906" y="16056"/>
                  <a:pt x="425925" y="21612"/>
                </a:cubicBezTo>
                <a:cubicBezTo>
                  <a:pt x="321944" y="27168"/>
                  <a:pt x="69531" y="23200"/>
                  <a:pt x="16350" y="35900"/>
                </a:cubicBezTo>
                <a:cubicBezTo>
                  <a:pt x="-36831" y="48600"/>
                  <a:pt x="52068" y="85112"/>
                  <a:pt x="106837" y="97812"/>
                </a:cubicBezTo>
                <a:cubicBezTo>
                  <a:pt x="161606" y="110512"/>
                  <a:pt x="277493" y="114481"/>
                  <a:pt x="344962" y="112100"/>
                </a:cubicBezTo>
                <a:cubicBezTo>
                  <a:pt x="412431" y="109719"/>
                  <a:pt x="462437" y="97813"/>
                  <a:pt x="511650" y="83525"/>
                </a:cubicBezTo>
                <a:cubicBezTo>
                  <a:pt x="560862" y="69238"/>
                  <a:pt x="654524" y="12881"/>
                  <a:pt x="640237" y="2562"/>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Shape 58">
            <a:extLst>
              <a:ext uri="{FF2B5EF4-FFF2-40B4-BE49-F238E27FC236}">
                <a16:creationId xmlns:a16="http://schemas.microsoft.com/office/drawing/2014/main" id="{20E8CF81-9A3A-8977-7344-D26962A59BA3}"/>
              </a:ext>
            </a:extLst>
          </p:cNvPr>
          <p:cNvSpPr/>
          <p:nvPr/>
        </p:nvSpPr>
        <p:spPr>
          <a:xfrm>
            <a:off x="9676640" y="3066740"/>
            <a:ext cx="829635" cy="237540"/>
          </a:xfrm>
          <a:custGeom>
            <a:avLst/>
            <a:gdLst>
              <a:gd name="connsiteX0" fmla="*/ 829255 w 829635"/>
              <a:gd name="connsiteY0" fmla="*/ 1322 h 237540"/>
              <a:gd name="connsiteX1" fmla="*/ 729243 w 829635"/>
              <a:gd name="connsiteY1" fmla="*/ 163247 h 237540"/>
              <a:gd name="connsiteX2" fmla="*/ 533980 w 829635"/>
              <a:gd name="connsiteY2" fmla="*/ 234685 h 237540"/>
              <a:gd name="connsiteX3" fmla="*/ 214893 w 829635"/>
              <a:gd name="connsiteY3" fmla="*/ 215635 h 237540"/>
              <a:gd name="connsiteX4" fmla="*/ 119643 w 829635"/>
              <a:gd name="connsiteY4" fmla="*/ 144197 h 237540"/>
              <a:gd name="connsiteX5" fmla="*/ 580 w 829635"/>
              <a:gd name="connsiteY5" fmla="*/ 48947 h 237540"/>
              <a:gd name="connsiteX6" fmla="*/ 172030 w 829635"/>
              <a:gd name="connsiteY6" fmla="*/ 39422 h 237540"/>
              <a:gd name="connsiteX7" fmla="*/ 291093 w 829635"/>
              <a:gd name="connsiteY7" fmla="*/ 101335 h 237540"/>
              <a:gd name="connsiteX8" fmla="*/ 381580 w 829635"/>
              <a:gd name="connsiteY8" fmla="*/ 106097 h 237540"/>
              <a:gd name="connsiteX9" fmla="*/ 557793 w 829635"/>
              <a:gd name="connsiteY9" fmla="*/ 106097 h 237540"/>
              <a:gd name="connsiteX10" fmla="*/ 695905 w 829635"/>
              <a:gd name="connsiteY10" fmla="*/ 87047 h 237540"/>
              <a:gd name="connsiteX11" fmla="*/ 829255 w 829635"/>
              <a:gd name="connsiteY11" fmla="*/ 1322 h 2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9635" h="237540">
                <a:moveTo>
                  <a:pt x="829255" y="1322"/>
                </a:moveTo>
                <a:cubicBezTo>
                  <a:pt x="834811" y="14022"/>
                  <a:pt x="778455" y="124353"/>
                  <a:pt x="729243" y="163247"/>
                </a:cubicBezTo>
                <a:cubicBezTo>
                  <a:pt x="680031" y="202141"/>
                  <a:pt x="619705" y="225954"/>
                  <a:pt x="533980" y="234685"/>
                </a:cubicBezTo>
                <a:cubicBezTo>
                  <a:pt x="448255" y="243416"/>
                  <a:pt x="283949" y="230716"/>
                  <a:pt x="214893" y="215635"/>
                </a:cubicBezTo>
                <a:cubicBezTo>
                  <a:pt x="145837" y="200554"/>
                  <a:pt x="155362" y="171978"/>
                  <a:pt x="119643" y="144197"/>
                </a:cubicBezTo>
                <a:cubicBezTo>
                  <a:pt x="83924" y="116416"/>
                  <a:pt x="-8151" y="66409"/>
                  <a:pt x="580" y="48947"/>
                </a:cubicBezTo>
                <a:cubicBezTo>
                  <a:pt x="9311" y="31485"/>
                  <a:pt x="123611" y="30691"/>
                  <a:pt x="172030" y="39422"/>
                </a:cubicBezTo>
                <a:cubicBezTo>
                  <a:pt x="220449" y="48153"/>
                  <a:pt x="256168" y="90223"/>
                  <a:pt x="291093" y="101335"/>
                </a:cubicBezTo>
                <a:cubicBezTo>
                  <a:pt x="326018" y="112448"/>
                  <a:pt x="337130" y="105303"/>
                  <a:pt x="381580" y="106097"/>
                </a:cubicBezTo>
                <a:cubicBezTo>
                  <a:pt x="426030" y="106891"/>
                  <a:pt x="505406" y="109272"/>
                  <a:pt x="557793" y="106097"/>
                </a:cubicBezTo>
                <a:cubicBezTo>
                  <a:pt x="610180" y="102922"/>
                  <a:pt x="654630" y="102922"/>
                  <a:pt x="695905" y="87047"/>
                </a:cubicBezTo>
                <a:cubicBezTo>
                  <a:pt x="737180" y="71172"/>
                  <a:pt x="823699" y="-11378"/>
                  <a:pt x="829255" y="1322"/>
                </a:cubicBezTo>
                <a:close/>
              </a:path>
            </a:pathLst>
          </a:cu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Shape 59">
            <a:extLst>
              <a:ext uri="{FF2B5EF4-FFF2-40B4-BE49-F238E27FC236}">
                <a16:creationId xmlns:a16="http://schemas.microsoft.com/office/drawing/2014/main" id="{F4E6FF63-E5F3-BDE1-41B3-CA493DB7D506}"/>
              </a:ext>
            </a:extLst>
          </p:cNvPr>
          <p:cNvSpPr/>
          <p:nvPr/>
        </p:nvSpPr>
        <p:spPr>
          <a:xfrm>
            <a:off x="9448456" y="2995069"/>
            <a:ext cx="1186042" cy="454284"/>
          </a:xfrm>
          <a:custGeom>
            <a:avLst/>
            <a:gdLst>
              <a:gd name="connsiteX0" fmla="*/ 1186027 w 1186042"/>
              <a:gd name="connsiteY0" fmla="*/ 6318 h 454284"/>
              <a:gd name="connsiteX1" fmla="*/ 1047914 w 1186042"/>
              <a:gd name="connsiteY1" fmla="*/ 58706 h 454284"/>
              <a:gd name="connsiteX2" fmla="*/ 1052677 w 1186042"/>
              <a:gd name="connsiteY2" fmla="*/ 101568 h 454284"/>
              <a:gd name="connsiteX3" fmla="*/ 1005052 w 1186042"/>
              <a:gd name="connsiteY3" fmla="*/ 192056 h 454284"/>
              <a:gd name="connsiteX4" fmla="*/ 900277 w 1186042"/>
              <a:gd name="connsiteY4" fmla="*/ 282543 h 454284"/>
              <a:gd name="connsiteX5" fmla="*/ 743114 w 1186042"/>
              <a:gd name="connsiteY5" fmla="*/ 315881 h 454284"/>
              <a:gd name="connsiteX6" fmla="*/ 624052 w 1186042"/>
              <a:gd name="connsiteY6" fmla="*/ 315881 h 454284"/>
              <a:gd name="connsiteX7" fmla="*/ 447839 w 1186042"/>
              <a:gd name="connsiteY7" fmla="*/ 292068 h 454284"/>
              <a:gd name="connsiteX8" fmla="*/ 366877 w 1186042"/>
              <a:gd name="connsiteY8" fmla="*/ 258731 h 454284"/>
              <a:gd name="connsiteX9" fmla="*/ 314489 w 1186042"/>
              <a:gd name="connsiteY9" fmla="*/ 196818 h 454284"/>
              <a:gd name="connsiteX10" fmla="*/ 219239 w 1186042"/>
              <a:gd name="connsiteY10" fmla="*/ 149193 h 454284"/>
              <a:gd name="connsiteX11" fmla="*/ 164 w 1186042"/>
              <a:gd name="connsiteY11" fmla="*/ 230156 h 454284"/>
              <a:gd name="connsiteX12" fmla="*/ 185902 w 1186042"/>
              <a:gd name="connsiteY12" fmla="*/ 315881 h 454284"/>
              <a:gd name="connsiteX13" fmla="*/ 328777 w 1186042"/>
              <a:gd name="connsiteY13" fmla="*/ 373031 h 454284"/>
              <a:gd name="connsiteX14" fmla="*/ 471652 w 1186042"/>
              <a:gd name="connsiteY14" fmla="*/ 401606 h 454284"/>
              <a:gd name="connsiteX15" fmla="*/ 647864 w 1186042"/>
              <a:gd name="connsiteY15" fmla="*/ 439706 h 454284"/>
              <a:gd name="connsiteX16" fmla="*/ 814552 w 1186042"/>
              <a:gd name="connsiteY16" fmla="*/ 449231 h 454284"/>
              <a:gd name="connsiteX17" fmla="*/ 947902 w 1186042"/>
              <a:gd name="connsiteY17" fmla="*/ 363506 h 454284"/>
              <a:gd name="connsiteX18" fmla="*/ 1038389 w 1186042"/>
              <a:gd name="connsiteY18" fmla="*/ 215868 h 454284"/>
              <a:gd name="connsiteX19" fmla="*/ 1186027 w 1186042"/>
              <a:gd name="connsiteY19" fmla="*/ 6318 h 45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6042" h="454284">
                <a:moveTo>
                  <a:pt x="1186027" y="6318"/>
                </a:moveTo>
                <a:cubicBezTo>
                  <a:pt x="1187615" y="-19876"/>
                  <a:pt x="1070139" y="42831"/>
                  <a:pt x="1047914" y="58706"/>
                </a:cubicBezTo>
                <a:cubicBezTo>
                  <a:pt x="1025689" y="74581"/>
                  <a:pt x="1059821" y="79343"/>
                  <a:pt x="1052677" y="101568"/>
                </a:cubicBezTo>
                <a:cubicBezTo>
                  <a:pt x="1045533" y="123793"/>
                  <a:pt x="1030452" y="161893"/>
                  <a:pt x="1005052" y="192056"/>
                </a:cubicBezTo>
                <a:cubicBezTo>
                  <a:pt x="979652" y="222219"/>
                  <a:pt x="943933" y="261906"/>
                  <a:pt x="900277" y="282543"/>
                </a:cubicBezTo>
                <a:cubicBezTo>
                  <a:pt x="856621" y="303180"/>
                  <a:pt x="789151" y="310325"/>
                  <a:pt x="743114" y="315881"/>
                </a:cubicBezTo>
                <a:cubicBezTo>
                  <a:pt x="697076" y="321437"/>
                  <a:pt x="673264" y="319850"/>
                  <a:pt x="624052" y="315881"/>
                </a:cubicBezTo>
                <a:cubicBezTo>
                  <a:pt x="574840" y="311912"/>
                  <a:pt x="490701" y="301593"/>
                  <a:pt x="447839" y="292068"/>
                </a:cubicBezTo>
                <a:cubicBezTo>
                  <a:pt x="404977" y="282543"/>
                  <a:pt x="389102" y="274606"/>
                  <a:pt x="366877" y="258731"/>
                </a:cubicBezTo>
                <a:cubicBezTo>
                  <a:pt x="344652" y="242856"/>
                  <a:pt x="339095" y="215074"/>
                  <a:pt x="314489" y="196818"/>
                </a:cubicBezTo>
                <a:cubicBezTo>
                  <a:pt x="289883" y="178562"/>
                  <a:pt x="271626" y="143637"/>
                  <a:pt x="219239" y="149193"/>
                </a:cubicBezTo>
                <a:cubicBezTo>
                  <a:pt x="166851" y="154749"/>
                  <a:pt x="5720" y="202375"/>
                  <a:pt x="164" y="230156"/>
                </a:cubicBezTo>
                <a:cubicBezTo>
                  <a:pt x="-5392" y="257937"/>
                  <a:pt x="131133" y="292069"/>
                  <a:pt x="185902" y="315881"/>
                </a:cubicBezTo>
                <a:cubicBezTo>
                  <a:pt x="240671" y="339693"/>
                  <a:pt x="281152" y="358744"/>
                  <a:pt x="328777" y="373031"/>
                </a:cubicBezTo>
                <a:cubicBezTo>
                  <a:pt x="376402" y="387318"/>
                  <a:pt x="471652" y="401606"/>
                  <a:pt x="471652" y="401606"/>
                </a:cubicBezTo>
                <a:cubicBezTo>
                  <a:pt x="524833" y="412718"/>
                  <a:pt x="590714" y="431769"/>
                  <a:pt x="647864" y="439706"/>
                </a:cubicBezTo>
                <a:cubicBezTo>
                  <a:pt x="705014" y="447643"/>
                  <a:pt x="764546" y="461931"/>
                  <a:pt x="814552" y="449231"/>
                </a:cubicBezTo>
                <a:cubicBezTo>
                  <a:pt x="864558" y="436531"/>
                  <a:pt x="910596" y="402400"/>
                  <a:pt x="947902" y="363506"/>
                </a:cubicBezTo>
                <a:cubicBezTo>
                  <a:pt x="985208" y="324612"/>
                  <a:pt x="1005052" y="272224"/>
                  <a:pt x="1038389" y="215868"/>
                </a:cubicBezTo>
                <a:cubicBezTo>
                  <a:pt x="1071726" y="159512"/>
                  <a:pt x="1184439" y="32512"/>
                  <a:pt x="1186027" y="6318"/>
                </a:cubicBezTo>
                <a:close/>
              </a:path>
            </a:pathLst>
          </a:cu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Rectangle 63">
            <a:extLst>
              <a:ext uri="{FF2B5EF4-FFF2-40B4-BE49-F238E27FC236}">
                <a16:creationId xmlns:a16="http://schemas.microsoft.com/office/drawing/2014/main" id="{B0BEFC2E-1840-E1C9-0BAF-4F97B703EB03}"/>
              </a:ext>
            </a:extLst>
          </p:cNvPr>
          <p:cNvSpPr/>
          <p:nvPr/>
        </p:nvSpPr>
        <p:spPr>
          <a:xfrm>
            <a:off x="170594" y="5714778"/>
            <a:ext cx="347662" cy="15716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ectangle 64">
            <a:extLst>
              <a:ext uri="{FF2B5EF4-FFF2-40B4-BE49-F238E27FC236}">
                <a16:creationId xmlns:a16="http://schemas.microsoft.com/office/drawing/2014/main" id="{02123D0A-649B-B638-801B-A006DA88FEEC}"/>
              </a:ext>
            </a:extLst>
          </p:cNvPr>
          <p:cNvSpPr/>
          <p:nvPr/>
        </p:nvSpPr>
        <p:spPr>
          <a:xfrm>
            <a:off x="170594" y="5979643"/>
            <a:ext cx="347662" cy="15716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Rectangle 65">
            <a:extLst>
              <a:ext uri="{FF2B5EF4-FFF2-40B4-BE49-F238E27FC236}">
                <a16:creationId xmlns:a16="http://schemas.microsoft.com/office/drawing/2014/main" id="{8752A5F8-839D-222F-E99E-7A23A8778AD6}"/>
              </a:ext>
            </a:extLst>
          </p:cNvPr>
          <p:cNvSpPr/>
          <p:nvPr/>
        </p:nvSpPr>
        <p:spPr>
          <a:xfrm>
            <a:off x="170594" y="6244508"/>
            <a:ext cx="347662" cy="15716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66">
            <a:extLst>
              <a:ext uri="{FF2B5EF4-FFF2-40B4-BE49-F238E27FC236}">
                <a16:creationId xmlns:a16="http://schemas.microsoft.com/office/drawing/2014/main" id="{F6726993-D0F2-EFF5-8C86-61B8A46F2CE1}"/>
              </a:ext>
            </a:extLst>
          </p:cNvPr>
          <p:cNvSpPr/>
          <p:nvPr/>
        </p:nvSpPr>
        <p:spPr>
          <a:xfrm>
            <a:off x="175356" y="6509373"/>
            <a:ext cx="347662" cy="15716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a:extLst>
              <a:ext uri="{FF2B5EF4-FFF2-40B4-BE49-F238E27FC236}">
                <a16:creationId xmlns:a16="http://schemas.microsoft.com/office/drawing/2014/main" id="{44A2792C-C8A3-4571-11DA-93F2988A9878}"/>
              </a:ext>
            </a:extLst>
          </p:cNvPr>
          <p:cNvSpPr txBox="1"/>
          <p:nvPr/>
        </p:nvSpPr>
        <p:spPr>
          <a:xfrm>
            <a:off x="723044" y="5571903"/>
            <a:ext cx="1157288" cy="369332"/>
          </a:xfrm>
          <a:prstGeom prst="rect">
            <a:avLst/>
          </a:prstGeom>
          <a:noFill/>
        </p:spPr>
        <p:txBody>
          <a:bodyPr wrap="square" rtlCol="0">
            <a:spAutoFit/>
          </a:bodyPr>
          <a:lstStyle/>
          <a:p>
            <a:r>
              <a:rPr lang="en-US" altLang="zh-CN" dirty="0"/>
              <a:t>Plug bar</a:t>
            </a:r>
            <a:endParaRPr lang="zh-CN" altLang="en-US" dirty="0"/>
          </a:p>
        </p:txBody>
      </p:sp>
      <p:sp>
        <p:nvSpPr>
          <p:cNvPr id="69" name="TextBox 68">
            <a:extLst>
              <a:ext uri="{FF2B5EF4-FFF2-40B4-BE49-F238E27FC236}">
                <a16:creationId xmlns:a16="http://schemas.microsoft.com/office/drawing/2014/main" id="{4A286ED7-BBDF-7F28-D7DA-B1BD8BAD6AA7}"/>
              </a:ext>
            </a:extLst>
          </p:cNvPr>
          <p:cNvSpPr txBox="1"/>
          <p:nvPr/>
        </p:nvSpPr>
        <p:spPr>
          <a:xfrm>
            <a:off x="723044" y="5820099"/>
            <a:ext cx="2880360" cy="369332"/>
          </a:xfrm>
          <a:prstGeom prst="rect">
            <a:avLst/>
          </a:prstGeom>
          <a:noFill/>
        </p:spPr>
        <p:txBody>
          <a:bodyPr wrap="square" rtlCol="0">
            <a:spAutoFit/>
          </a:bodyPr>
          <a:lstStyle/>
          <a:p>
            <a:r>
              <a:rPr lang="en-US" altLang="zh-CN" dirty="0"/>
              <a:t>Scroll bar (The first year)</a:t>
            </a:r>
            <a:endParaRPr lang="zh-CN" altLang="en-US" dirty="0"/>
          </a:p>
        </p:txBody>
      </p:sp>
      <p:sp>
        <p:nvSpPr>
          <p:cNvPr id="70" name="TextBox 69">
            <a:extLst>
              <a:ext uri="{FF2B5EF4-FFF2-40B4-BE49-F238E27FC236}">
                <a16:creationId xmlns:a16="http://schemas.microsoft.com/office/drawing/2014/main" id="{EE5FD6B5-5570-7C52-EC7B-C9786A002B91}"/>
              </a:ext>
            </a:extLst>
          </p:cNvPr>
          <p:cNvSpPr txBox="1"/>
          <p:nvPr/>
        </p:nvSpPr>
        <p:spPr>
          <a:xfrm>
            <a:off x="723044" y="6136805"/>
            <a:ext cx="3390900" cy="369332"/>
          </a:xfrm>
          <a:prstGeom prst="rect">
            <a:avLst/>
          </a:prstGeom>
          <a:noFill/>
        </p:spPr>
        <p:txBody>
          <a:bodyPr wrap="square" rtlCol="0">
            <a:spAutoFit/>
          </a:bodyPr>
          <a:lstStyle/>
          <a:p>
            <a:r>
              <a:rPr lang="en-US" altLang="zh-CN" dirty="0"/>
              <a:t>Scroll bar (The second year)</a:t>
            </a:r>
            <a:endParaRPr lang="zh-CN" altLang="en-US" dirty="0"/>
          </a:p>
        </p:txBody>
      </p:sp>
      <p:sp>
        <p:nvSpPr>
          <p:cNvPr id="71" name="TextBox 70">
            <a:extLst>
              <a:ext uri="{FF2B5EF4-FFF2-40B4-BE49-F238E27FC236}">
                <a16:creationId xmlns:a16="http://schemas.microsoft.com/office/drawing/2014/main" id="{1EBE68A2-C4BF-2500-E7E3-9AAE5BA20FF8}"/>
              </a:ext>
            </a:extLst>
          </p:cNvPr>
          <p:cNvSpPr txBox="1"/>
          <p:nvPr/>
        </p:nvSpPr>
        <p:spPr>
          <a:xfrm>
            <a:off x="723044" y="6401670"/>
            <a:ext cx="2880360" cy="369332"/>
          </a:xfrm>
          <a:prstGeom prst="rect">
            <a:avLst/>
          </a:prstGeom>
          <a:noFill/>
        </p:spPr>
        <p:txBody>
          <a:bodyPr wrap="square" rtlCol="0">
            <a:spAutoFit/>
          </a:bodyPr>
          <a:lstStyle/>
          <a:p>
            <a:r>
              <a:rPr lang="en-US" altLang="zh-CN" dirty="0"/>
              <a:t>Scroll bar (The last year)</a:t>
            </a:r>
            <a:endParaRPr lang="zh-CN" altLang="en-US" dirty="0"/>
          </a:p>
        </p:txBody>
      </p:sp>
      <p:sp>
        <p:nvSpPr>
          <p:cNvPr id="75" name="Freeform: Shape 74">
            <a:extLst>
              <a:ext uri="{FF2B5EF4-FFF2-40B4-BE49-F238E27FC236}">
                <a16:creationId xmlns:a16="http://schemas.microsoft.com/office/drawing/2014/main" id="{571F5877-7076-0A37-3438-368F5363FD13}"/>
              </a:ext>
            </a:extLst>
          </p:cNvPr>
          <p:cNvSpPr/>
          <p:nvPr/>
        </p:nvSpPr>
        <p:spPr>
          <a:xfrm>
            <a:off x="4542569" y="4516845"/>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Freeform: Shape 75">
            <a:extLst>
              <a:ext uri="{FF2B5EF4-FFF2-40B4-BE49-F238E27FC236}">
                <a16:creationId xmlns:a16="http://schemas.microsoft.com/office/drawing/2014/main" id="{DB70409D-0CDA-3533-AAEC-6F31C976B000}"/>
              </a:ext>
            </a:extLst>
          </p:cNvPr>
          <p:cNvSpPr/>
          <p:nvPr/>
        </p:nvSpPr>
        <p:spPr>
          <a:xfrm>
            <a:off x="4405630" y="4385789"/>
            <a:ext cx="1100701" cy="1144041"/>
          </a:xfrm>
          <a:custGeom>
            <a:avLst/>
            <a:gdLst>
              <a:gd name="connsiteX0" fmla="*/ 272014 w 1100701"/>
              <a:gd name="connsiteY0" fmla="*/ 1144041 h 1144041"/>
              <a:gd name="connsiteX1" fmla="*/ 297414 w 1100701"/>
              <a:gd name="connsiteY1" fmla="*/ 1074191 h 1144041"/>
              <a:gd name="connsiteX2" fmla="*/ 294239 w 1100701"/>
              <a:gd name="connsiteY2" fmla="*/ 988466 h 1144041"/>
              <a:gd name="connsiteX3" fmla="*/ 268839 w 1100701"/>
              <a:gd name="connsiteY3" fmla="*/ 912266 h 1144041"/>
              <a:gd name="connsiteX4" fmla="*/ 211689 w 1100701"/>
              <a:gd name="connsiteY4" fmla="*/ 801141 h 1144041"/>
              <a:gd name="connsiteX5" fmla="*/ 151364 w 1100701"/>
              <a:gd name="connsiteY5" fmla="*/ 693191 h 1144041"/>
              <a:gd name="connsiteX6" fmla="*/ 84689 w 1100701"/>
              <a:gd name="connsiteY6" fmla="*/ 588416 h 1144041"/>
              <a:gd name="connsiteX7" fmla="*/ 27539 w 1100701"/>
              <a:gd name="connsiteY7" fmla="*/ 496341 h 1144041"/>
              <a:gd name="connsiteX8" fmla="*/ 8489 w 1100701"/>
              <a:gd name="connsiteY8" fmla="*/ 429666 h 1144041"/>
              <a:gd name="connsiteX9" fmla="*/ 2139 w 1100701"/>
              <a:gd name="connsiteY9" fmla="*/ 347116 h 1144041"/>
              <a:gd name="connsiteX10" fmla="*/ 2139 w 1100701"/>
              <a:gd name="connsiteY10" fmla="*/ 277266 h 1144041"/>
              <a:gd name="connsiteX11" fmla="*/ 27539 w 1100701"/>
              <a:gd name="connsiteY11" fmla="*/ 204241 h 1144041"/>
              <a:gd name="connsiteX12" fmla="*/ 71989 w 1100701"/>
              <a:gd name="connsiteY12" fmla="*/ 115341 h 1144041"/>
              <a:gd name="connsiteX13" fmla="*/ 170414 w 1100701"/>
              <a:gd name="connsiteY13" fmla="*/ 51841 h 1144041"/>
              <a:gd name="connsiteX14" fmla="*/ 465689 w 1100701"/>
              <a:gd name="connsiteY14" fmla="*/ 4216 h 1144041"/>
              <a:gd name="connsiteX15" fmla="*/ 722864 w 1100701"/>
              <a:gd name="connsiteY15" fmla="*/ 7391 h 1144041"/>
              <a:gd name="connsiteX16" fmla="*/ 891139 w 1100701"/>
              <a:gd name="connsiteY16" fmla="*/ 48666 h 1144041"/>
              <a:gd name="connsiteX17" fmla="*/ 1024489 w 1100701"/>
              <a:gd name="connsiteY17" fmla="*/ 137566 h 1144041"/>
              <a:gd name="connsiteX18" fmla="*/ 1072114 w 1100701"/>
              <a:gd name="connsiteY18" fmla="*/ 201066 h 1144041"/>
              <a:gd name="connsiteX19" fmla="*/ 1100689 w 1100701"/>
              <a:gd name="connsiteY19" fmla="*/ 289966 h 1144041"/>
              <a:gd name="connsiteX20" fmla="*/ 1068939 w 1100701"/>
              <a:gd name="connsiteY20" fmla="*/ 385216 h 1144041"/>
              <a:gd name="connsiteX21" fmla="*/ 1024489 w 1100701"/>
              <a:gd name="connsiteY21" fmla="*/ 509041 h 1144041"/>
              <a:gd name="connsiteX22" fmla="*/ 926064 w 1100701"/>
              <a:gd name="connsiteY22" fmla="*/ 645566 h 1144041"/>
              <a:gd name="connsiteX23" fmla="*/ 811764 w 1100701"/>
              <a:gd name="connsiteY23" fmla="*/ 772566 h 1144041"/>
              <a:gd name="connsiteX24" fmla="*/ 719689 w 1100701"/>
              <a:gd name="connsiteY24" fmla="*/ 886866 h 1144041"/>
              <a:gd name="connsiteX25" fmla="*/ 633964 w 1100701"/>
              <a:gd name="connsiteY25" fmla="*/ 1010691 h 1144041"/>
              <a:gd name="connsiteX26" fmla="*/ 586339 w 1100701"/>
              <a:gd name="connsiteY26" fmla="*/ 1144041 h 11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0701" h="1144041">
                <a:moveTo>
                  <a:pt x="272014" y="1144041"/>
                </a:moveTo>
                <a:cubicBezTo>
                  <a:pt x="282862" y="1122080"/>
                  <a:pt x="293710" y="1100120"/>
                  <a:pt x="297414" y="1074191"/>
                </a:cubicBezTo>
                <a:cubicBezTo>
                  <a:pt x="301118" y="1048262"/>
                  <a:pt x="299001" y="1015453"/>
                  <a:pt x="294239" y="988466"/>
                </a:cubicBezTo>
                <a:cubicBezTo>
                  <a:pt x="289477" y="961479"/>
                  <a:pt x="282597" y="943487"/>
                  <a:pt x="268839" y="912266"/>
                </a:cubicBezTo>
                <a:cubicBezTo>
                  <a:pt x="255081" y="881045"/>
                  <a:pt x="231268" y="837653"/>
                  <a:pt x="211689" y="801141"/>
                </a:cubicBezTo>
                <a:cubicBezTo>
                  <a:pt x="192110" y="764628"/>
                  <a:pt x="172531" y="728645"/>
                  <a:pt x="151364" y="693191"/>
                </a:cubicBezTo>
                <a:cubicBezTo>
                  <a:pt x="130197" y="657737"/>
                  <a:pt x="105326" y="621224"/>
                  <a:pt x="84689" y="588416"/>
                </a:cubicBezTo>
                <a:cubicBezTo>
                  <a:pt x="64052" y="555608"/>
                  <a:pt x="40239" y="522799"/>
                  <a:pt x="27539" y="496341"/>
                </a:cubicBezTo>
                <a:cubicBezTo>
                  <a:pt x="14839" y="469883"/>
                  <a:pt x="12722" y="454537"/>
                  <a:pt x="8489" y="429666"/>
                </a:cubicBezTo>
                <a:cubicBezTo>
                  <a:pt x="4256" y="404795"/>
                  <a:pt x="3197" y="372516"/>
                  <a:pt x="2139" y="347116"/>
                </a:cubicBezTo>
                <a:cubicBezTo>
                  <a:pt x="1081" y="321716"/>
                  <a:pt x="-2094" y="301078"/>
                  <a:pt x="2139" y="277266"/>
                </a:cubicBezTo>
                <a:cubicBezTo>
                  <a:pt x="6372" y="253454"/>
                  <a:pt x="15897" y="231228"/>
                  <a:pt x="27539" y="204241"/>
                </a:cubicBezTo>
                <a:cubicBezTo>
                  <a:pt x="39181" y="177254"/>
                  <a:pt x="48176" y="140741"/>
                  <a:pt x="71989" y="115341"/>
                </a:cubicBezTo>
                <a:cubicBezTo>
                  <a:pt x="95801" y="89941"/>
                  <a:pt x="104797" y="70362"/>
                  <a:pt x="170414" y="51841"/>
                </a:cubicBezTo>
                <a:cubicBezTo>
                  <a:pt x="236031" y="33320"/>
                  <a:pt x="373614" y="11624"/>
                  <a:pt x="465689" y="4216"/>
                </a:cubicBezTo>
                <a:cubicBezTo>
                  <a:pt x="557764" y="-3192"/>
                  <a:pt x="651956" y="-17"/>
                  <a:pt x="722864" y="7391"/>
                </a:cubicBezTo>
                <a:cubicBezTo>
                  <a:pt x="793772" y="14799"/>
                  <a:pt x="840868" y="26970"/>
                  <a:pt x="891139" y="48666"/>
                </a:cubicBezTo>
                <a:cubicBezTo>
                  <a:pt x="941410" y="70362"/>
                  <a:pt x="994326" y="112166"/>
                  <a:pt x="1024489" y="137566"/>
                </a:cubicBezTo>
                <a:cubicBezTo>
                  <a:pt x="1054652" y="162966"/>
                  <a:pt x="1059414" y="175666"/>
                  <a:pt x="1072114" y="201066"/>
                </a:cubicBezTo>
                <a:cubicBezTo>
                  <a:pt x="1084814" y="226466"/>
                  <a:pt x="1101218" y="259274"/>
                  <a:pt x="1100689" y="289966"/>
                </a:cubicBezTo>
                <a:cubicBezTo>
                  <a:pt x="1100160" y="320658"/>
                  <a:pt x="1081639" y="348703"/>
                  <a:pt x="1068939" y="385216"/>
                </a:cubicBezTo>
                <a:cubicBezTo>
                  <a:pt x="1056239" y="421728"/>
                  <a:pt x="1048302" y="465649"/>
                  <a:pt x="1024489" y="509041"/>
                </a:cubicBezTo>
                <a:cubicBezTo>
                  <a:pt x="1000676" y="552433"/>
                  <a:pt x="961518" y="601645"/>
                  <a:pt x="926064" y="645566"/>
                </a:cubicBezTo>
                <a:cubicBezTo>
                  <a:pt x="890610" y="689487"/>
                  <a:pt x="846160" y="732349"/>
                  <a:pt x="811764" y="772566"/>
                </a:cubicBezTo>
                <a:cubicBezTo>
                  <a:pt x="777368" y="812783"/>
                  <a:pt x="749322" y="847178"/>
                  <a:pt x="719689" y="886866"/>
                </a:cubicBezTo>
                <a:cubicBezTo>
                  <a:pt x="690056" y="926553"/>
                  <a:pt x="656189" y="967829"/>
                  <a:pt x="633964" y="1010691"/>
                </a:cubicBezTo>
                <a:cubicBezTo>
                  <a:pt x="611739" y="1053553"/>
                  <a:pt x="599039" y="1098797"/>
                  <a:pt x="586339" y="114404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Shape 76">
            <a:extLst>
              <a:ext uri="{FF2B5EF4-FFF2-40B4-BE49-F238E27FC236}">
                <a16:creationId xmlns:a16="http://schemas.microsoft.com/office/drawing/2014/main" id="{98FCBE30-69D6-7A8D-7710-68EC4723121A}"/>
              </a:ext>
            </a:extLst>
          </p:cNvPr>
          <p:cNvSpPr/>
          <p:nvPr/>
        </p:nvSpPr>
        <p:spPr>
          <a:xfrm>
            <a:off x="4377242" y="5500722"/>
            <a:ext cx="641702" cy="112754"/>
          </a:xfrm>
          <a:custGeom>
            <a:avLst/>
            <a:gdLst>
              <a:gd name="connsiteX0" fmla="*/ 640237 w 641702"/>
              <a:gd name="connsiteY0" fmla="*/ 2562 h 112754"/>
              <a:gd name="connsiteX1" fmla="*/ 425925 w 641702"/>
              <a:gd name="connsiteY1" fmla="*/ 21612 h 112754"/>
              <a:gd name="connsiteX2" fmla="*/ 16350 w 641702"/>
              <a:gd name="connsiteY2" fmla="*/ 35900 h 112754"/>
              <a:gd name="connsiteX3" fmla="*/ 106837 w 641702"/>
              <a:gd name="connsiteY3" fmla="*/ 97812 h 112754"/>
              <a:gd name="connsiteX4" fmla="*/ 344962 w 641702"/>
              <a:gd name="connsiteY4" fmla="*/ 112100 h 112754"/>
              <a:gd name="connsiteX5" fmla="*/ 511650 w 641702"/>
              <a:gd name="connsiteY5" fmla="*/ 83525 h 112754"/>
              <a:gd name="connsiteX6" fmla="*/ 640237 w 641702"/>
              <a:gd name="connsiteY6" fmla="*/ 2562 h 11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702" h="112754">
                <a:moveTo>
                  <a:pt x="640237" y="2562"/>
                </a:moveTo>
                <a:cubicBezTo>
                  <a:pt x="625950" y="-7757"/>
                  <a:pt x="529906" y="16056"/>
                  <a:pt x="425925" y="21612"/>
                </a:cubicBezTo>
                <a:cubicBezTo>
                  <a:pt x="321944" y="27168"/>
                  <a:pt x="69531" y="23200"/>
                  <a:pt x="16350" y="35900"/>
                </a:cubicBezTo>
                <a:cubicBezTo>
                  <a:pt x="-36831" y="48600"/>
                  <a:pt x="52068" y="85112"/>
                  <a:pt x="106837" y="97812"/>
                </a:cubicBezTo>
                <a:cubicBezTo>
                  <a:pt x="161606" y="110512"/>
                  <a:pt x="277493" y="114481"/>
                  <a:pt x="344962" y="112100"/>
                </a:cubicBezTo>
                <a:cubicBezTo>
                  <a:pt x="412431" y="109719"/>
                  <a:pt x="462437" y="97813"/>
                  <a:pt x="511650" y="83525"/>
                </a:cubicBezTo>
                <a:cubicBezTo>
                  <a:pt x="560862" y="69238"/>
                  <a:pt x="654524" y="12881"/>
                  <a:pt x="640237" y="2562"/>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Freeform: Shape 79">
            <a:extLst>
              <a:ext uri="{FF2B5EF4-FFF2-40B4-BE49-F238E27FC236}">
                <a16:creationId xmlns:a16="http://schemas.microsoft.com/office/drawing/2014/main" id="{C2327ED6-06A7-D1C2-E13A-50F2267E3275}"/>
              </a:ext>
            </a:extLst>
          </p:cNvPr>
          <p:cNvSpPr/>
          <p:nvPr/>
        </p:nvSpPr>
        <p:spPr>
          <a:xfrm>
            <a:off x="3952019" y="5455879"/>
            <a:ext cx="2127250" cy="247650"/>
          </a:xfrm>
          <a:custGeom>
            <a:avLst/>
            <a:gdLst>
              <a:gd name="connsiteX0" fmla="*/ 0 w 2127250"/>
              <a:gd name="connsiteY0" fmla="*/ 0 h 247650"/>
              <a:gd name="connsiteX1" fmla="*/ 184150 w 2127250"/>
              <a:gd name="connsiteY1" fmla="*/ 82550 h 247650"/>
              <a:gd name="connsiteX2" fmla="*/ 393700 w 2127250"/>
              <a:gd name="connsiteY2" fmla="*/ 127000 h 247650"/>
              <a:gd name="connsiteX3" fmla="*/ 482600 w 2127250"/>
              <a:gd name="connsiteY3" fmla="*/ 139700 h 247650"/>
              <a:gd name="connsiteX4" fmla="*/ 641350 w 2127250"/>
              <a:gd name="connsiteY4" fmla="*/ 165100 h 247650"/>
              <a:gd name="connsiteX5" fmla="*/ 869950 w 2127250"/>
              <a:gd name="connsiteY5" fmla="*/ 139700 h 247650"/>
              <a:gd name="connsiteX6" fmla="*/ 1060450 w 2127250"/>
              <a:gd name="connsiteY6" fmla="*/ 63500 h 247650"/>
              <a:gd name="connsiteX7" fmla="*/ 1206500 w 2127250"/>
              <a:gd name="connsiteY7" fmla="*/ 6350 h 247650"/>
              <a:gd name="connsiteX8" fmla="*/ 1460500 w 2127250"/>
              <a:gd name="connsiteY8" fmla="*/ 31750 h 247650"/>
              <a:gd name="connsiteX9" fmla="*/ 1631950 w 2127250"/>
              <a:gd name="connsiteY9" fmla="*/ 146050 h 247650"/>
              <a:gd name="connsiteX10" fmla="*/ 1847850 w 2127250"/>
              <a:gd name="connsiteY10" fmla="*/ 228600 h 247650"/>
              <a:gd name="connsiteX11" fmla="*/ 2127250 w 2127250"/>
              <a:gd name="connsiteY11"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250" h="247650">
                <a:moveTo>
                  <a:pt x="0" y="0"/>
                </a:moveTo>
                <a:cubicBezTo>
                  <a:pt x="59266" y="30691"/>
                  <a:pt x="118533" y="61383"/>
                  <a:pt x="184150" y="82550"/>
                </a:cubicBezTo>
                <a:cubicBezTo>
                  <a:pt x="249767" y="103717"/>
                  <a:pt x="343958" y="117475"/>
                  <a:pt x="393700" y="127000"/>
                </a:cubicBezTo>
                <a:cubicBezTo>
                  <a:pt x="443442" y="136525"/>
                  <a:pt x="482600" y="139700"/>
                  <a:pt x="482600" y="139700"/>
                </a:cubicBezTo>
                <a:cubicBezTo>
                  <a:pt x="523875" y="146050"/>
                  <a:pt x="576792" y="165100"/>
                  <a:pt x="641350" y="165100"/>
                </a:cubicBezTo>
                <a:cubicBezTo>
                  <a:pt x="705908" y="165100"/>
                  <a:pt x="800100" y="156633"/>
                  <a:pt x="869950" y="139700"/>
                </a:cubicBezTo>
                <a:cubicBezTo>
                  <a:pt x="939800" y="122767"/>
                  <a:pt x="1060450" y="63500"/>
                  <a:pt x="1060450" y="63500"/>
                </a:cubicBezTo>
                <a:cubicBezTo>
                  <a:pt x="1116542" y="41275"/>
                  <a:pt x="1139825" y="11642"/>
                  <a:pt x="1206500" y="6350"/>
                </a:cubicBezTo>
                <a:cubicBezTo>
                  <a:pt x="1273175" y="1058"/>
                  <a:pt x="1389592" y="8467"/>
                  <a:pt x="1460500" y="31750"/>
                </a:cubicBezTo>
                <a:cubicBezTo>
                  <a:pt x="1531408" y="55033"/>
                  <a:pt x="1567392" y="113242"/>
                  <a:pt x="1631950" y="146050"/>
                </a:cubicBezTo>
                <a:cubicBezTo>
                  <a:pt x="1696508" y="178858"/>
                  <a:pt x="1765300" y="211667"/>
                  <a:pt x="1847850" y="228600"/>
                </a:cubicBezTo>
                <a:cubicBezTo>
                  <a:pt x="1930400" y="245533"/>
                  <a:pt x="2028825" y="246591"/>
                  <a:pt x="2127250" y="2476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Freeform: Shape 80">
            <a:extLst>
              <a:ext uri="{FF2B5EF4-FFF2-40B4-BE49-F238E27FC236}">
                <a16:creationId xmlns:a16="http://schemas.microsoft.com/office/drawing/2014/main" id="{4A4FE729-A5B1-BE6F-BAF4-C74BD10A1E1B}"/>
              </a:ext>
            </a:extLst>
          </p:cNvPr>
          <p:cNvSpPr/>
          <p:nvPr/>
        </p:nvSpPr>
        <p:spPr>
          <a:xfrm>
            <a:off x="3932969" y="5633679"/>
            <a:ext cx="2139950" cy="261332"/>
          </a:xfrm>
          <a:custGeom>
            <a:avLst/>
            <a:gdLst>
              <a:gd name="connsiteX0" fmla="*/ 0 w 2139950"/>
              <a:gd name="connsiteY0" fmla="*/ 12700 h 261332"/>
              <a:gd name="connsiteX1" fmla="*/ 273050 w 2139950"/>
              <a:gd name="connsiteY1" fmla="*/ 95250 h 261332"/>
              <a:gd name="connsiteX2" fmla="*/ 565150 w 2139950"/>
              <a:gd name="connsiteY2" fmla="*/ 146050 h 261332"/>
              <a:gd name="connsiteX3" fmla="*/ 901700 w 2139950"/>
              <a:gd name="connsiteY3" fmla="*/ 133350 h 261332"/>
              <a:gd name="connsiteX4" fmla="*/ 1117600 w 2139950"/>
              <a:gd name="connsiteY4" fmla="*/ 31750 h 261332"/>
              <a:gd name="connsiteX5" fmla="*/ 1270000 w 2139950"/>
              <a:gd name="connsiteY5" fmla="*/ 0 h 261332"/>
              <a:gd name="connsiteX6" fmla="*/ 1441450 w 2139950"/>
              <a:gd name="connsiteY6" fmla="*/ 31750 h 261332"/>
              <a:gd name="connsiteX7" fmla="*/ 1631950 w 2139950"/>
              <a:gd name="connsiteY7" fmla="*/ 177800 h 261332"/>
              <a:gd name="connsiteX8" fmla="*/ 1930400 w 2139950"/>
              <a:gd name="connsiteY8" fmla="*/ 254000 h 261332"/>
              <a:gd name="connsiteX9" fmla="*/ 2139950 w 2139950"/>
              <a:gd name="connsiteY9" fmla="*/ 254000 h 26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950" h="261332">
                <a:moveTo>
                  <a:pt x="0" y="12700"/>
                </a:moveTo>
                <a:cubicBezTo>
                  <a:pt x="89429" y="42862"/>
                  <a:pt x="178858" y="73025"/>
                  <a:pt x="273050" y="95250"/>
                </a:cubicBezTo>
                <a:cubicBezTo>
                  <a:pt x="367242" y="117475"/>
                  <a:pt x="460375" y="139700"/>
                  <a:pt x="565150" y="146050"/>
                </a:cubicBezTo>
                <a:cubicBezTo>
                  <a:pt x="669925" y="152400"/>
                  <a:pt x="809625" y="152400"/>
                  <a:pt x="901700" y="133350"/>
                </a:cubicBezTo>
                <a:cubicBezTo>
                  <a:pt x="993775" y="114300"/>
                  <a:pt x="1056217" y="53975"/>
                  <a:pt x="1117600" y="31750"/>
                </a:cubicBezTo>
                <a:cubicBezTo>
                  <a:pt x="1178983" y="9525"/>
                  <a:pt x="1216025" y="0"/>
                  <a:pt x="1270000" y="0"/>
                </a:cubicBezTo>
                <a:cubicBezTo>
                  <a:pt x="1323975" y="0"/>
                  <a:pt x="1381125" y="2117"/>
                  <a:pt x="1441450" y="31750"/>
                </a:cubicBezTo>
                <a:cubicBezTo>
                  <a:pt x="1501775" y="61383"/>
                  <a:pt x="1550458" y="140758"/>
                  <a:pt x="1631950" y="177800"/>
                </a:cubicBezTo>
                <a:cubicBezTo>
                  <a:pt x="1713442" y="214842"/>
                  <a:pt x="1845733" y="241300"/>
                  <a:pt x="1930400" y="254000"/>
                </a:cubicBezTo>
                <a:cubicBezTo>
                  <a:pt x="2015067" y="266700"/>
                  <a:pt x="2077508" y="260350"/>
                  <a:pt x="2139950" y="2540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Shape 81">
            <a:extLst>
              <a:ext uri="{FF2B5EF4-FFF2-40B4-BE49-F238E27FC236}">
                <a16:creationId xmlns:a16="http://schemas.microsoft.com/office/drawing/2014/main" id="{E83CDE92-0D5C-2A09-ADD5-BAAF486EDBBB}"/>
              </a:ext>
            </a:extLst>
          </p:cNvPr>
          <p:cNvSpPr/>
          <p:nvPr/>
        </p:nvSpPr>
        <p:spPr>
          <a:xfrm>
            <a:off x="7232617" y="4516845"/>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Shape 82">
            <a:extLst>
              <a:ext uri="{FF2B5EF4-FFF2-40B4-BE49-F238E27FC236}">
                <a16:creationId xmlns:a16="http://schemas.microsoft.com/office/drawing/2014/main" id="{62A4E79C-DEFF-0208-938F-C2FC0EAC0040}"/>
              </a:ext>
            </a:extLst>
          </p:cNvPr>
          <p:cNvSpPr/>
          <p:nvPr/>
        </p:nvSpPr>
        <p:spPr>
          <a:xfrm>
            <a:off x="7095678" y="4385789"/>
            <a:ext cx="1100701" cy="1144041"/>
          </a:xfrm>
          <a:custGeom>
            <a:avLst/>
            <a:gdLst>
              <a:gd name="connsiteX0" fmla="*/ 272014 w 1100701"/>
              <a:gd name="connsiteY0" fmla="*/ 1144041 h 1144041"/>
              <a:gd name="connsiteX1" fmla="*/ 297414 w 1100701"/>
              <a:gd name="connsiteY1" fmla="*/ 1074191 h 1144041"/>
              <a:gd name="connsiteX2" fmla="*/ 294239 w 1100701"/>
              <a:gd name="connsiteY2" fmla="*/ 988466 h 1144041"/>
              <a:gd name="connsiteX3" fmla="*/ 268839 w 1100701"/>
              <a:gd name="connsiteY3" fmla="*/ 912266 h 1144041"/>
              <a:gd name="connsiteX4" fmla="*/ 211689 w 1100701"/>
              <a:gd name="connsiteY4" fmla="*/ 801141 h 1144041"/>
              <a:gd name="connsiteX5" fmla="*/ 151364 w 1100701"/>
              <a:gd name="connsiteY5" fmla="*/ 693191 h 1144041"/>
              <a:gd name="connsiteX6" fmla="*/ 84689 w 1100701"/>
              <a:gd name="connsiteY6" fmla="*/ 588416 h 1144041"/>
              <a:gd name="connsiteX7" fmla="*/ 27539 w 1100701"/>
              <a:gd name="connsiteY7" fmla="*/ 496341 h 1144041"/>
              <a:gd name="connsiteX8" fmla="*/ 8489 w 1100701"/>
              <a:gd name="connsiteY8" fmla="*/ 429666 h 1144041"/>
              <a:gd name="connsiteX9" fmla="*/ 2139 w 1100701"/>
              <a:gd name="connsiteY9" fmla="*/ 347116 h 1144041"/>
              <a:gd name="connsiteX10" fmla="*/ 2139 w 1100701"/>
              <a:gd name="connsiteY10" fmla="*/ 277266 h 1144041"/>
              <a:gd name="connsiteX11" fmla="*/ 27539 w 1100701"/>
              <a:gd name="connsiteY11" fmla="*/ 204241 h 1144041"/>
              <a:gd name="connsiteX12" fmla="*/ 71989 w 1100701"/>
              <a:gd name="connsiteY12" fmla="*/ 115341 h 1144041"/>
              <a:gd name="connsiteX13" fmla="*/ 170414 w 1100701"/>
              <a:gd name="connsiteY13" fmla="*/ 51841 h 1144041"/>
              <a:gd name="connsiteX14" fmla="*/ 465689 w 1100701"/>
              <a:gd name="connsiteY14" fmla="*/ 4216 h 1144041"/>
              <a:gd name="connsiteX15" fmla="*/ 722864 w 1100701"/>
              <a:gd name="connsiteY15" fmla="*/ 7391 h 1144041"/>
              <a:gd name="connsiteX16" fmla="*/ 891139 w 1100701"/>
              <a:gd name="connsiteY16" fmla="*/ 48666 h 1144041"/>
              <a:gd name="connsiteX17" fmla="*/ 1024489 w 1100701"/>
              <a:gd name="connsiteY17" fmla="*/ 137566 h 1144041"/>
              <a:gd name="connsiteX18" fmla="*/ 1072114 w 1100701"/>
              <a:gd name="connsiteY18" fmla="*/ 201066 h 1144041"/>
              <a:gd name="connsiteX19" fmla="*/ 1100689 w 1100701"/>
              <a:gd name="connsiteY19" fmla="*/ 289966 h 1144041"/>
              <a:gd name="connsiteX20" fmla="*/ 1068939 w 1100701"/>
              <a:gd name="connsiteY20" fmla="*/ 385216 h 1144041"/>
              <a:gd name="connsiteX21" fmla="*/ 1024489 w 1100701"/>
              <a:gd name="connsiteY21" fmla="*/ 509041 h 1144041"/>
              <a:gd name="connsiteX22" fmla="*/ 926064 w 1100701"/>
              <a:gd name="connsiteY22" fmla="*/ 645566 h 1144041"/>
              <a:gd name="connsiteX23" fmla="*/ 811764 w 1100701"/>
              <a:gd name="connsiteY23" fmla="*/ 772566 h 1144041"/>
              <a:gd name="connsiteX24" fmla="*/ 719689 w 1100701"/>
              <a:gd name="connsiteY24" fmla="*/ 886866 h 1144041"/>
              <a:gd name="connsiteX25" fmla="*/ 633964 w 1100701"/>
              <a:gd name="connsiteY25" fmla="*/ 1010691 h 1144041"/>
              <a:gd name="connsiteX26" fmla="*/ 586339 w 1100701"/>
              <a:gd name="connsiteY26" fmla="*/ 1144041 h 11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0701" h="1144041">
                <a:moveTo>
                  <a:pt x="272014" y="1144041"/>
                </a:moveTo>
                <a:cubicBezTo>
                  <a:pt x="282862" y="1122080"/>
                  <a:pt x="293710" y="1100120"/>
                  <a:pt x="297414" y="1074191"/>
                </a:cubicBezTo>
                <a:cubicBezTo>
                  <a:pt x="301118" y="1048262"/>
                  <a:pt x="299001" y="1015453"/>
                  <a:pt x="294239" y="988466"/>
                </a:cubicBezTo>
                <a:cubicBezTo>
                  <a:pt x="289477" y="961479"/>
                  <a:pt x="282597" y="943487"/>
                  <a:pt x="268839" y="912266"/>
                </a:cubicBezTo>
                <a:cubicBezTo>
                  <a:pt x="255081" y="881045"/>
                  <a:pt x="231268" y="837653"/>
                  <a:pt x="211689" y="801141"/>
                </a:cubicBezTo>
                <a:cubicBezTo>
                  <a:pt x="192110" y="764628"/>
                  <a:pt x="172531" y="728645"/>
                  <a:pt x="151364" y="693191"/>
                </a:cubicBezTo>
                <a:cubicBezTo>
                  <a:pt x="130197" y="657737"/>
                  <a:pt x="105326" y="621224"/>
                  <a:pt x="84689" y="588416"/>
                </a:cubicBezTo>
                <a:cubicBezTo>
                  <a:pt x="64052" y="555608"/>
                  <a:pt x="40239" y="522799"/>
                  <a:pt x="27539" y="496341"/>
                </a:cubicBezTo>
                <a:cubicBezTo>
                  <a:pt x="14839" y="469883"/>
                  <a:pt x="12722" y="454537"/>
                  <a:pt x="8489" y="429666"/>
                </a:cubicBezTo>
                <a:cubicBezTo>
                  <a:pt x="4256" y="404795"/>
                  <a:pt x="3197" y="372516"/>
                  <a:pt x="2139" y="347116"/>
                </a:cubicBezTo>
                <a:cubicBezTo>
                  <a:pt x="1081" y="321716"/>
                  <a:pt x="-2094" y="301078"/>
                  <a:pt x="2139" y="277266"/>
                </a:cubicBezTo>
                <a:cubicBezTo>
                  <a:pt x="6372" y="253454"/>
                  <a:pt x="15897" y="231228"/>
                  <a:pt x="27539" y="204241"/>
                </a:cubicBezTo>
                <a:cubicBezTo>
                  <a:pt x="39181" y="177254"/>
                  <a:pt x="48176" y="140741"/>
                  <a:pt x="71989" y="115341"/>
                </a:cubicBezTo>
                <a:cubicBezTo>
                  <a:pt x="95801" y="89941"/>
                  <a:pt x="104797" y="70362"/>
                  <a:pt x="170414" y="51841"/>
                </a:cubicBezTo>
                <a:cubicBezTo>
                  <a:pt x="236031" y="33320"/>
                  <a:pt x="373614" y="11624"/>
                  <a:pt x="465689" y="4216"/>
                </a:cubicBezTo>
                <a:cubicBezTo>
                  <a:pt x="557764" y="-3192"/>
                  <a:pt x="651956" y="-17"/>
                  <a:pt x="722864" y="7391"/>
                </a:cubicBezTo>
                <a:cubicBezTo>
                  <a:pt x="793772" y="14799"/>
                  <a:pt x="840868" y="26970"/>
                  <a:pt x="891139" y="48666"/>
                </a:cubicBezTo>
                <a:cubicBezTo>
                  <a:pt x="941410" y="70362"/>
                  <a:pt x="994326" y="112166"/>
                  <a:pt x="1024489" y="137566"/>
                </a:cubicBezTo>
                <a:cubicBezTo>
                  <a:pt x="1054652" y="162966"/>
                  <a:pt x="1059414" y="175666"/>
                  <a:pt x="1072114" y="201066"/>
                </a:cubicBezTo>
                <a:cubicBezTo>
                  <a:pt x="1084814" y="226466"/>
                  <a:pt x="1101218" y="259274"/>
                  <a:pt x="1100689" y="289966"/>
                </a:cubicBezTo>
                <a:cubicBezTo>
                  <a:pt x="1100160" y="320658"/>
                  <a:pt x="1081639" y="348703"/>
                  <a:pt x="1068939" y="385216"/>
                </a:cubicBezTo>
                <a:cubicBezTo>
                  <a:pt x="1056239" y="421728"/>
                  <a:pt x="1048302" y="465649"/>
                  <a:pt x="1024489" y="509041"/>
                </a:cubicBezTo>
                <a:cubicBezTo>
                  <a:pt x="1000676" y="552433"/>
                  <a:pt x="961518" y="601645"/>
                  <a:pt x="926064" y="645566"/>
                </a:cubicBezTo>
                <a:cubicBezTo>
                  <a:pt x="890610" y="689487"/>
                  <a:pt x="846160" y="732349"/>
                  <a:pt x="811764" y="772566"/>
                </a:cubicBezTo>
                <a:cubicBezTo>
                  <a:pt x="777368" y="812783"/>
                  <a:pt x="749322" y="847178"/>
                  <a:pt x="719689" y="886866"/>
                </a:cubicBezTo>
                <a:cubicBezTo>
                  <a:pt x="690056" y="926553"/>
                  <a:pt x="656189" y="967829"/>
                  <a:pt x="633964" y="1010691"/>
                </a:cubicBezTo>
                <a:cubicBezTo>
                  <a:pt x="611739" y="1053553"/>
                  <a:pt x="599039" y="1098797"/>
                  <a:pt x="586339" y="114404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Shape 83">
            <a:extLst>
              <a:ext uri="{FF2B5EF4-FFF2-40B4-BE49-F238E27FC236}">
                <a16:creationId xmlns:a16="http://schemas.microsoft.com/office/drawing/2014/main" id="{31FF537B-DF2D-1869-DA04-4DD3B213B1E4}"/>
              </a:ext>
            </a:extLst>
          </p:cNvPr>
          <p:cNvSpPr/>
          <p:nvPr/>
        </p:nvSpPr>
        <p:spPr>
          <a:xfrm>
            <a:off x="7067290" y="5500722"/>
            <a:ext cx="641702" cy="112754"/>
          </a:xfrm>
          <a:custGeom>
            <a:avLst/>
            <a:gdLst>
              <a:gd name="connsiteX0" fmla="*/ 640237 w 641702"/>
              <a:gd name="connsiteY0" fmla="*/ 2562 h 112754"/>
              <a:gd name="connsiteX1" fmla="*/ 425925 w 641702"/>
              <a:gd name="connsiteY1" fmla="*/ 21612 h 112754"/>
              <a:gd name="connsiteX2" fmla="*/ 16350 w 641702"/>
              <a:gd name="connsiteY2" fmla="*/ 35900 h 112754"/>
              <a:gd name="connsiteX3" fmla="*/ 106837 w 641702"/>
              <a:gd name="connsiteY3" fmla="*/ 97812 h 112754"/>
              <a:gd name="connsiteX4" fmla="*/ 344962 w 641702"/>
              <a:gd name="connsiteY4" fmla="*/ 112100 h 112754"/>
              <a:gd name="connsiteX5" fmla="*/ 511650 w 641702"/>
              <a:gd name="connsiteY5" fmla="*/ 83525 h 112754"/>
              <a:gd name="connsiteX6" fmla="*/ 640237 w 641702"/>
              <a:gd name="connsiteY6" fmla="*/ 2562 h 11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702" h="112754">
                <a:moveTo>
                  <a:pt x="640237" y="2562"/>
                </a:moveTo>
                <a:cubicBezTo>
                  <a:pt x="625950" y="-7757"/>
                  <a:pt x="529906" y="16056"/>
                  <a:pt x="425925" y="21612"/>
                </a:cubicBezTo>
                <a:cubicBezTo>
                  <a:pt x="321944" y="27168"/>
                  <a:pt x="69531" y="23200"/>
                  <a:pt x="16350" y="35900"/>
                </a:cubicBezTo>
                <a:cubicBezTo>
                  <a:pt x="-36831" y="48600"/>
                  <a:pt x="52068" y="85112"/>
                  <a:pt x="106837" y="97812"/>
                </a:cubicBezTo>
                <a:cubicBezTo>
                  <a:pt x="161606" y="110512"/>
                  <a:pt x="277493" y="114481"/>
                  <a:pt x="344962" y="112100"/>
                </a:cubicBezTo>
                <a:cubicBezTo>
                  <a:pt x="412431" y="109719"/>
                  <a:pt x="462437" y="97813"/>
                  <a:pt x="511650" y="83525"/>
                </a:cubicBezTo>
                <a:cubicBezTo>
                  <a:pt x="560862" y="69238"/>
                  <a:pt x="654524" y="12881"/>
                  <a:pt x="640237" y="2562"/>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Shape 86">
            <a:extLst>
              <a:ext uri="{FF2B5EF4-FFF2-40B4-BE49-F238E27FC236}">
                <a16:creationId xmlns:a16="http://schemas.microsoft.com/office/drawing/2014/main" id="{99A80266-C771-C5B5-6FF7-EF0C4C868517}"/>
              </a:ext>
            </a:extLst>
          </p:cNvPr>
          <p:cNvSpPr/>
          <p:nvPr/>
        </p:nvSpPr>
        <p:spPr>
          <a:xfrm>
            <a:off x="6879357" y="5500722"/>
            <a:ext cx="829635" cy="237540"/>
          </a:xfrm>
          <a:custGeom>
            <a:avLst/>
            <a:gdLst>
              <a:gd name="connsiteX0" fmla="*/ 829255 w 829635"/>
              <a:gd name="connsiteY0" fmla="*/ 1322 h 237540"/>
              <a:gd name="connsiteX1" fmla="*/ 729243 w 829635"/>
              <a:gd name="connsiteY1" fmla="*/ 163247 h 237540"/>
              <a:gd name="connsiteX2" fmla="*/ 533980 w 829635"/>
              <a:gd name="connsiteY2" fmla="*/ 234685 h 237540"/>
              <a:gd name="connsiteX3" fmla="*/ 214893 w 829635"/>
              <a:gd name="connsiteY3" fmla="*/ 215635 h 237540"/>
              <a:gd name="connsiteX4" fmla="*/ 119643 w 829635"/>
              <a:gd name="connsiteY4" fmla="*/ 144197 h 237540"/>
              <a:gd name="connsiteX5" fmla="*/ 580 w 829635"/>
              <a:gd name="connsiteY5" fmla="*/ 48947 h 237540"/>
              <a:gd name="connsiteX6" fmla="*/ 172030 w 829635"/>
              <a:gd name="connsiteY6" fmla="*/ 39422 h 237540"/>
              <a:gd name="connsiteX7" fmla="*/ 291093 w 829635"/>
              <a:gd name="connsiteY7" fmla="*/ 101335 h 237540"/>
              <a:gd name="connsiteX8" fmla="*/ 381580 w 829635"/>
              <a:gd name="connsiteY8" fmla="*/ 106097 h 237540"/>
              <a:gd name="connsiteX9" fmla="*/ 557793 w 829635"/>
              <a:gd name="connsiteY9" fmla="*/ 106097 h 237540"/>
              <a:gd name="connsiteX10" fmla="*/ 695905 w 829635"/>
              <a:gd name="connsiteY10" fmla="*/ 87047 h 237540"/>
              <a:gd name="connsiteX11" fmla="*/ 829255 w 829635"/>
              <a:gd name="connsiteY11" fmla="*/ 1322 h 2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9635" h="237540">
                <a:moveTo>
                  <a:pt x="829255" y="1322"/>
                </a:moveTo>
                <a:cubicBezTo>
                  <a:pt x="834811" y="14022"/>
                  <a:pt x="778455" y="124353"/>
                  <a:pt x="729243" y="163247"/>
                </a:cubicBezTo>
                <a:cubicBezTo>
                  <a:pt x="680031" y="202141"/>
                  <a:pt x="619705" y="225954"/>
                  <a:pt x="533980" y="234685"/>
                </a:cubicBezTo>
                <a:cubicBezTo>
                  <a:pt x="448255" y="243416"/>
                  <a:pt x="283949" y="230716"/>
                  <a:pt x="214893" y="215635"/>
                </a:cubicBezTo>
                <a:cubicBezTo>
                  <a:pt x="145837" y="200554"/>
                  <a:pt x="155362" y="171978"/>
                  <a:pt x="119643" y="144197"/>
                </a:cubicBezTo>
                <a:cubicBezTo>
                  <a:pt x="83924" y="116416"/>
                  <a:pt x="-8151" y="66409"/>
                  <a:pt x="580" y="48947"/>
                </a:cubicBezTo>
                <a:cubicBezTo>
                  <a:pt x="9311" y="31485"/>
                  <a:pt x="123611" y="30691"/>
                  <a:pt x="172030" y="39422"/>
                </a:cubicBezTo>
                <a:cubicBezTo>
                  <a:pt x="220449" y="48153"/>
                  <a:pt x="256168" y="90223"/>
                  <a:pt x="291093" y="101335"/>
                </a:cubicBezTo>
                <a:cubicBezTo>
                  <a:pt x="326018" y="112448"/>
                  <a:pt x="337130" y="105303"/>
                  <a:pt x="381580" y="106097"/>
                </a:cubicBezTo>
                <a:cubicBezTo>
                  <a:pt x="426030" y="106891"/>
                  <a:pt x="505406" y="109272"/>
                  <a:pt x="557793" y="106097"/>
                </a:cubicBezTo>
                <a:cubicBezTo>
                  <a:pt x="610180" y="102922"/>
                  <a:pt x="654630" y="102922"/>
                  <a:pt x="695905" y="87047"/>
                </a:cubicBezTo>
                <a:cubicBezTo>
                  <a:pt x="737180" y="71172"/>
                  <a:pt x="823699" y="-11378"/>
                  <a:pt x="829255" y="1322"/>
                </a:cubicBezTo>
                <a:close/>
              </a:path>
            </a:pathLst>
          </a:cu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Shape 88">
            <a:extLst>
              <a:ext uri="{FF2B5EF4-FFF2-40B4-BE49-F238E27FC236}">
                <a16:creationId xmlns:a16="http://schemas.microsoft.com/office/drawing/2014/main" id="{91F0FBF7-4B98-AC78-091B-83AC0830B02A}"/>
              </a:ext>
            </a:extLst>
          </p:cNvPr>
          <p:cNvSpPr/>
          <p:nvPr/>
        </p:nvSpPr>
        <p:spPr>
          <a:xfrm>
            <a:off x="6428519" y="5379205"/>
            <a:ext cx="2705100" cy="515875"/>
          </a:xfrm>
          <a:custGeom>
            <a:avLst/>
            <a:gdLst>
              <a:gd name="connsiteX0" fmla="*/ 0 w 2705100"/>
              <a:gd name="connsiteY0" fmla="*/ 133824 h 515875"/>
              <a:gd name="connsiteX1" fmla="*/ 241300 w 2705100"/>
              <a:gd name="connsiteY1" fmla="*/ 159224 h 515875"/>
              <a:gd name="connsiteX2" fmla="*/ 457200 w 2705100"/>
              <a:gd name="connsiteY2" fmla="*/ 184624 h 515875"/>
              <a:gd name="connsiteX3" fmla="*/ 577850 w 2705100"/>
              <a:gd name="connsiteY3" fmla="*/ 286224 h 515875"/>
              <a:gd name="connsiteX4" fmla="*/ 635000 w 2705100"/>
              <a:gd name="connsiteY4" fmla="*/ 317974 h 515875"/>
              <a:gd name="connsiteX5" fmla="*/ 889000 w 2705100"/>
              <a:gd name="connsiteY5" fmla="*/ 356074 h 515875"/>
              <a:gd name="connsiteX6" fmla="*/ 1181100 w 2705100"/>
              <a:gd name="connsiteY6" fmla="*/ 305274 h 515875"/>
              <a:gd name="connsiteX7" fmla="*/ 1174750 w 2705100"/>
              <a:gd name="connsiteY7" fmla="*/ 292574 h 515875"/>
              <a:gd name="connsiteX8" fmla="*/ 1301750 w 2705100"/>
              <a:gd name="connsiteY8" fmla="*/ 133824 h 515875"/>
              <a:gd name="connsiteX9" fmla="*/ 1416050 w 2705100"/>
              <a:gd name="connsiteY9" fmla="*/ 57624 h 515875"/>
              <a:gd name="connsiteX10" fmla="*/ 1587500 w 2705100"/>
              <a:gd name="connsiteY10" fmla="*/ 474 h 515875"/>
              <a:gd name="connsiteX11" fmla="*/ 1917700 w 2705100"/>
              <a:gd name="connsiteY11" fmla="*/ 89374 h 515875"/>
              <a:gd name="connsiteX12" fmla="*/ 2139950 w 2705100"/>
              <a:gd name="connsiteY12" fmla="*/ 337024 h 515875"/>
              <a:gd name="connsiteX13" fmla="*/ 2311400 w 2705100"/>
              <a:gd name="connsiteY13" fmla="*/ 495774 h 515875"/>
              <a:gd name="connsiteX14" fmla="*/ 2705100 w 2705100"/>
              <a:gd name="connsiteY14" fmla="*/ 508474 h 51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5100" h="515875">
                <a:moveTo>
                  <a:pt x="0" y="133824"/>
                </a:moveTo>
                <a:lnTo>
                  <a:pt x="241300" y="159224"/>
                </a:lnTo>
                <a:cubicBezTo>
                  <a:pt x="317500" y="167691"/>
                  <a:pt x="401108" y="163457"/>
                  <a:pt x="457200" y="184624"/>
                </a:cubicBezTo>
                <a:cubicBezTo>
                  <a:pt x="513292" y="205791"/>
                  <a:pt x="548217" y="263999"/>
                  <a:pt x="577850" y="286224"/>
                </a:cubicBezTo>
                <a:cubicBezTo>
                  <a:pt x="607483" y="308449"/>
                  <a:pt x="583142" y="306332"/>
                  <a:pt x="635000" y="317974"/>
                </a:cubicBezTo>
                <a:cubicBezTo>
                  <a:pt x="686858" y="329616"/>
                  <a:pt x="797983" y="358191"/>
                  <a:pt x="889000" y="356074"/>
                </a:cubicBezTo>
                <a:cubicBezTo>
                  <a:pt x="980017" y="353957"/>
                  <a:pt x="1133475" y="315857"/>
                  <a:pt x="1181100" y="305274"/>
                </a:cubicBezTo>
                <a:cubicBezTo>
                  <a:pt x="1228725" y="294691"/>
                  <a:pt x="1154642" y="321149"/>
                  <a:pt x="1174750" y="292574"/>
                </a:cubicBezTo>
                <a:cubicBezTo>
                  <a:pt x="1194858" y="263999"/>
                  <a:pt x="1261533" y="172982"/>
                  <a:pt x="1301750" y="133824"/>
                </a:cubicBezTo>
                <a:cubicBezTo>
                  <a:pt x="1341967" y="94666"/>
                  <a:pt x="1368425" y="79849"/>
                  <a:pt x="1416050" y="57624"/>
                </a:cubicBezTo>
                <a:cubicBezTo>
                  <a:pt x="1463675" y="35399"/>
                  <a:pt x="1503892" y="-4818"/>
                  <a:pt x="1587500" y="474"/>
                </a:cubicBezTo>
                <a:cubicBezTo>
                  <a:pt x="1671108" y="5766"/>
                  <a:pt x="1825625" y="33282"/>
                  <a:pt x="1917700" y="89374"/>
                </a:cubicBezTo>
                <a:cubicBezTo>
                  <a:pt x="2009775" y="145466"/>
                  <a:pt x="2074333" y="269291"/>
                  <a:pt x="2139950" y="337024"/>
                </a:cubicBezTo>
                <a:cubicBezTo>
                  <a:pt x="2205567" y="404757"/>
                  <a:pt x="2217208" y="467199"/>
                  <a:pt x="2311400" y="495774"/>
                </a:cubicBezTo>
                <a:cubicBezTo>
                  <a:pt x="2405592" y="524349"/>
                  <a:pt x="2555346" y="516411"/>
                  <a:pt x="2705100" y="50847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Shape 89">
            <a:extLst>
              <a:ext uri="{FF2B5EF4-FFF2-40B4-BE49-F238E27FC236}">
                <a16:creationId xmlns:a16="http://schemas.microsoft.com/office/drawing/2014/main" id="{1AC9BE0A-6F07-06D9-C7F4-D68E7F59FF5D}"/>
              </a:ext>
            </a:extLst>
          </p:cNvPr>
          <p:cNvSpPr/>
          <p:nvPr/>
        </p:nvSpPr>
        <p:spPr>
          <a:xfrm>
            <a:off x="6434869" y="5575454"/>
            <a:ext cx="2711450" cy="513650"/>
          </a:xfrm>
          <a:custGeom>
            <a:avLst/>
            <a:gdLst>
              <a:gd name="connsiteX0" fmla="*/ 0 w 2711450"/>
              <a:gd name="connsiteY0" fmla="*/ 109025 h 513650"/>
              <a:gd name="connsiteX1" fmla="*/ 228600 w 2711450"/>
              <a:gd name="connsiteY1" fmla="*/ 134425 h 513650"/>
              <a:gd name="connsiteX2" fmla="*/ 393700 w 2711450"/>
              <a:gd name="connsiteY2" fmla="*/ 159825 h 513650"/>
              <a:gd name="connsiteX3" fmla="*/ 539750 w 2711450"/>
              <a:gd name="connsiteY3" fmla="*/ 293175 h 513650"/>
              <a:gd name="connsiteX4" fmla="*/ 704850 w 2711450"/>
              <a:gd name="connsiteY4" fmla="*/ 343975 h 513650"/>
              <a:gd name="connsiteX5" fmla="*/ 958850 w 2711450"/>
              <a:gd name="connsiteY5" fmla="*/ 324925 h 513650"/>
              <a:gd name="connsiteX6" fmla="*/ 1263650 w 2711450"/>
              <a:gd name="connsiteY6" fmla="*/ 255075 h 513650"/>
              <a:gd name="connsiteX7" fmla="*/ 1447800 w 2711450"/>
              <a:gd name="connsiteY7" fmla="*/ 64575 h 513650"/>
              <a:gd name="connsiteX8" fmla="*/ 1568450 w 2711450"/>
              <a:gd name="connsiteY8" fmla="*/ 1075 h 513650"/>
              <a:gd name="connsiteX9" fmla="*/ 1778000 w 2711450"/>
              <a:gd name="connsiteY9" fmla="*/ 32825 h 513650"/>
              <a:gd name="connsiteX10" fmla="*/ 1866900 w 2711450"/>
              <a:gd name="connsiteY10" fmla="*/ 134425 h 513650"/>
              <a:gd name="connsiteX11" fmla="*/ 2000250 w 2711450"/>
              <a:gd name="connsiteY11" fmla="*/ 293175 h 513650"/>
              <a:gd name="connsiteX12" fmla="*/ 2146300 w 2711450"/>
              <a:gd name="connsiteY12" fmla="*/ 413825 h 513650"/>
              <a:gd name="connsiteX13" fmla="*/ 2254250 w 2711450"/>
              <a:gd name="connsiteY13" fmla="*/ 502725 h 513650"/>
              <a:gd name="connsiteX14" fmla="*/ 2711450 w 2711450"/>
              <a:gd name="connsiteY14" fmla="*/ 509075 h 51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1450" h="513650">
                <a:moveTo>
                  <a:pt x="0" y="109025"/>
                </a:moveTo>
                <a:lnTo>
                  <a:pt x="228600" y="134425"/>
                </a:lnTo>
                <a:cubicBezTo>
                  <a:pt x="294217" y="142892"/>
                  <a:pt x="341842" y="133367"/>
                  <a:pt x="393700" y="159825"/>
                </a:cubicBezTo>
                <a:cubicBezTo>
                  <a:pt x="445558" y="186283"/>
                  <a:pt x="487892" y="262483"/>
                  <a:pt x="539750" y="293175"/>
                </a:cubicBezTo>
                <a:cubicBezTo>
                  <a:pt x="591608" y="323867"/>
                  <a:pt x="635000" y="338683"/>
                  <a:pt x="704850" y="343975"/>
                </a:cubicBezTo>
                <a:cubicBezTo>
                  <a:pt x="774700" y="349267"/>
                  <a:pt x="865717" y="339742"/>
                  <a:pt x="958850" y="324925"/>
                </a:cubicBezTo>
                <a:cubicBezTo>
                  <a:pt x="1051983" y="310108"/>
                  <a:pt x="1182158" y="298467"/>
                  <a:pt x="1263650" y="255075"/>
                </a:cubicBezTo>
                <a:cubicBezTo>
                  <a:pt x="1345142" y="211683"/>
                  <a:pt x="1397000" y="106908"/>
                  <a:pt x="1447800" y="64575"/>
                </a:cubicBezTo>
                <a:cubicBezTo>
                  <a:pt x="1498600" y="22242"/>
                  <a:pt x="1513417" y="6367"/>
                  <a:pt x="1568450" y="1075"/>
                </a:cubicBezTo>
                <a:cubicBezTo>
                  <a:pt x="1623483" y="-4217"/>
                  <a:pt x="1728258" y="10600"/>
                  <a:pt x="1778000" y="32825"/>
                </a:cubicBezTo>
                <a:cubicBezTo>
                  <a:pt x="1827742" y="55050"/>
                  <a:pt x="1829858" y="91033"/>
                  <a:pt x="1866900" y="134425"/>
                </a:cubicBezTo>
                <a:cubicBezTo>
                  <a:pt x="1903942" y="177817"/>
                  <a:pt x="1953683" y="246608"/>
                  <a:pt x="2000250" y="293175"/>
                </a:cubicBezTo>
                <a:cubicBezTo>
                  <a:pt x="2046817" y="339742"/>
                  <a:pt x="2146300" y="413825"/>
                  <a:pt x="2146300" y="413825"/>
                </a:cubicBezTo>
                <a:cubicBezTo>
                  <a:pt x="2188633" y="448750"/>
                  <a:pt x="2160058" y="486850"/>
                  <a:pt x="2254250" y="502725"/>
                </a:cubicBezTo>
                <a:cubicBezTo>
                  <a:pt x="2348442" y="518600"/>
                  <a:pt x="2529946" y="513837"/>
                  <a:pt x="2711450" y="50907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Straight Arrow Connector 92">
            <a:extLst>
              <a:ext uri="{FF2B5EF4-FFF2-40B4-BE49-F238E27FC236}">
                <a16:creationId xmlns:a16="http://schemas.microsoft.com/office/drawing/2014/main" id="{3641590A-F75D-4F97-05F7-5BE8DEB10DE8}"/>
              </a:ext>
            </a:extLst>
          </p:cNvPr>
          <p:cNvCxnSpPr>
            <a:cxnSpLocks/>
          </p:cNvCxnSpPr>
          <p:nvPr/>
        </p:nvCxnSpPr>
        <p:spPr>
          <a:xfrm>
            <a:off x="2571750" y="3606455"/>
            <a:ext cx="1260942" cy="1666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B4261763-0D80-B4E1-391F-945758582121}"/>
              </a:ext>
            </a:extLst>
          </p:cNvPr>
          <p:cNvCxnSpPr>
            <a:cxnSpLocks/>
          </p:cNvCxnSpPr>
          <p:nvPr/>
        </p:nvCxnSpPr>
        <p:spPr>
          <a:xfrm>
            <a:off x="5742365" y="5158026"/>
            <a:ext cx="986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018EE346-0AD2-46BC-7F33-A621C28DAF47}"/>
              </a:ext>
            </a:extLst>
          </p:cNvPr>
          <p:cNvCxnSpPr>
            <a:cxnSpLocks/>
          </p:cNvCxnSpPr>
          <p:nvPr/>
        </p:nvCxnSpPr>
        <p:spPr>
          <a:xfrm flipV="1">
            <a:off x="8359310" y="3606455"/>
            <a:ext cx="1260940" cy="1772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839E7A2F-E45A-1C53-424E-870DB90C3AB0}"/>
              </a:ext>
            </a:extLst>
          </p:cNvPr>
          <p:cNvSpPr txBox="1"/>
          <p:nvPr/>
        </p:nvSpPr>
        <p:spPr>
          <a:xfrm>
            <a:off x="5247600" y="6194503"/>
            <a:ext cx="2524800" cy="461665"/>
          </a:xfrm>
          <a:prstGeom prst="rect">
            <a:avLst/>
          </a:prstGeom>
          <a:noFill/>
        </p:spPr>
        <p:txBody>
          <a:bodyPr wrap="square" rtlCol="0">
            <a:spAutoFit/>
          </a:bodyPr>
          <a:lstStyle/>
          <a:p>
            <a:r>
              <a:rPr lang="en-US" altLang="zh-CN" sz="2400" dirty="0"/>
              <a:t>Migration leading</a:t>
            </a:r>
            <a:endParaRPr lang="zh-CN" altLang="en-US" sz="2400" dirty="0"/>
          </a:p>
        </p:txBody>
      </p:sp>
      <p:cxnSp>
        <p:nvCxnSpPr>
          <p:cNvPr id="99" name="Straight Arrow Connector 98">
            <a:extLst>
              <a:ext uri="{FF2B5EF4-FFF2-40B4-BE49-F238E27FC236}">
                <a16:creationId xmlns:a16="http://schemas.microsoft.com/office/drawing/2014/main" id="{A109C5E9-4678-87C6-BC54-23813B4DD6C1}"/>
              </a:ext>
            </a:extLst>
          </p:cNvPr>
          <p:cNvCxnSpPr>
            <a:cxnSpLocks/>
          </p:cNvCxnSpPr>
          <p:nvPr/>
        </p:nvCxnSpPr>
        <p:spPr>
          <a:xfrm flipV="1">
            <a:off x="3101119" y="1060450"/>
            <a:ext cx="835881" cy="478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1" name="Freeform: Shape 100">
            <a:extLst>
              <a:ext uri="{FF2B5EF4-FFF2-40B4-BE49-F238E27FC236}">
                <a16:creationId xmlns:a16="http://schemas.microsoft.com/office/drawing/2014/main" id="{F9F59FAB-F826-9199-8BA0-5DBBE41E72CE}"/>
              </a:ext>
            </a:extLst>
          </p:cNvPr>
          <p:cNvSpPr/>
          <p:nvPr/>
        </p:nvSpPr>
        <p:spPr>
          <a:xfrm>
            <a:off x="3956050" y="313931"/>
            <a:ext cx="1890712" cy="1363141"/>
          </a:xfrm>
          <a:custGeom>
            <a:avLst/>
            <a:gdLst>
              <a:gd name="connsiteX0" fmla="*/ 0 w 1890712"/>
              <a:gd name="connsiteY0" fmla="*/ 1214820 h 1363141"/>
              <a:gd name="connsiteX1" fmla="*/ 214312 w 1890712"/>
              <a:gd name="connsiteY1" fmla="*/ 1324357 h 1363141"/>
              <a:gd name="connsiteX2" fmla="*/ 414337 w 1890712"/>
              <a:gd name="connsiteY2" fmla="*/ 1348170 h 1363141"/>
              <a:gd name="connsiteX3" fmla="*/ 585787 w 1890712"/>
              <a:gd name="connsiteY3" fmla="*/ 1305307 h 1363141"/>
              <a:gd name="connsiteX4" fmla="*/ 700087 w 1890712"/>
              <a:gd name="connsiteY4" fmla="*/ 1233870 h 1363141"/>
              <a:gd name="connsiteX5" fmla="*/ 762000 w 1890712"/>
              <a:gd name="connsiteY5" fmla="*/ 1100520 h 1363141"/>
              <a:gd name="connsiteX6" fmla="*/ 757237 w 1890712"/>
              <a:gd name="connsiteY6" fmla="*/ 938595 h 1363141"/>
              <a:gd name="connsiteX7" fmla="*/ 647700 w 1890712"/>
              <a:gd name="connsiteY7" fmla="*/ 724282 h 1363141"/>
              <a:gd name="connsiteX8" fmla="*/ 557212 w 1890712"/>
              <a:gd name="connsiteY8" fmla="*/ 581407 h 1363141"/>
              <a:gd name="connsiteX9" fmla="*/ 485775 w 1890712"/>
              <a:gd name="connsiteY9" fmla="*/ 443295 h 1363141"/>
              <a:gd name="connsiteX10" fmla="*/ 485775 w 1890712"/>
              <a:gd name="connsiteY10" fmla="*/ 238507 h 1363141"/>
              <a:gd name="connsiteX11" fmla="*/ 623887 w 1890712"/>
              <a:gd name="connsiteY11" fmla="*/ 67057 h 1363141"/>
              <a:gd name="connsiteX12" fmla="*/ 1028700 w 1890712"/>
              <a:gd name="connsiteY12" fmla="*/ 382 h 1363141"/>
              <a:gd name="connsiteX13" fmla="*/ 1371600 w 1890712"/>
              <a:gd name="connsiteY13" fmla="*/ 48007 h 1363141"/>
              <a:gd name="connsiteX14" fmla="*/ 1557337 w 1890712"/>
              <a:gd name="connsiteY14" fmla="*/ 205170 h 1363141"/>
              <a:gd name="connsiteX15" fmla="*/ 1543050 w 1890712"/>
              <a:gd name="connsiteY15" fmla="*/ 390907 h 1363141"/>
              <a:gd name="connsiteX16" fmla="*/ 1428750 w 1890712"/>
              <a:gd name="connsiteY16" fmla="*/ 595695 h 1363141"/>
              <a:gd name="connsiteX17" fmla="*/ 1295400 w 1890712"/>
              <a:gd name="connsiteY17" fmla="*/ 748095 h 1363141"/>
              <a:gd name="connsiteX18" fmla="*/ 1166812 w 1890712"/>
              <a:gd name="connsiteY18" fmla="*/ 905257 h 1363141"/>
              <a:gd name="connsiteX19" fmla="*/ 1076325 w 1890712"/>
              <a:gd name="connsiteY19" fmla="*/ 1062420 h 1363141"/>
              <a:gd name="connsiteX20" fmla="*/ 1076325 w 1890712"/>
              <a:gd name="connsiteY20" fmla="*/ 1224345 h 1363141"/>
              <a:gd name="connsiteX21" fmla="*/ 1233487 w 1890712"/>
              <a:gd name="connsiteY21" fmla="*/ 1333882 h 1363141"/>
              <a:gd name="connsiteX22" fmla="*/ 1481137 w 1890712"/>
              <a:gd name="connsiteY22" fmla="*/ 1357695 h 1363141"/>
              <a:gd name="connsiteX23" fmla="*/ 1890712 w 1890712"/>
              <a:gd name="connsiteY23" fmla="*/ 1248157 h 136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0712" h="1363141">
                <a:moveTo>
                  <a:pt x="0" y="1214820"/>
                </a:moveTo>
                <a:cubicBezTo>
                  <a:pt x="72628" y="1258476"/>
                  <a:pt x="145256" y="1302132"/>
                  <a:pt x="214312" y="1324357"/>
                </a:cubicBezTo>
                <a:cubicBezTo>
                  <a:pt x="283368" y="1346582"/>
                  <a:pt x="352424" y="1351345"/>
                  <a:pt x="414337" y="1348170"/>
                </a:cubicBezTo>
                <a:cubicBezTo>
                  <a:pt x="476250" y="1344995"/>
                  <a:pt x="538162" y="1324357"/>
                  <a:pt x="585787" y="1305307"/>
                </a:cubicBezTo>
                <a:cubicBezTo>
                  <a:pt x="633412" y="1286257"/>
                  <a:pt x="670718" y="1268001"/>
                  <a:pt x="700087" y="1233870"/>
                </a:cubicBezTo>
                <a:cubicBezTo>
                  <a:pt x="729456" y="1199739"/>
                  <a:pt x="752475" y="1149733"/>
                  <a:pt x="762000" y="1100520"/>
                </a:cubicBezTo>
                <a:cubicBezTo>
                  <a:pt x="771525" y="1051307"/>
                  <a:pt x="776287" y="1001301"/>
                  <a:pt x="757237" y="938595"/>
                </a:cubicBezTo>
                <a:cubicBezTo>
                  <a:pt x="738187" y="875889"/>
                  <a:pt x="681037" y="783813"/>
                  <a:pt x="647700" y="724282"/>
                </a:cubicBezTo>
                <a:cubicBezTo>
                  <a:pt x="614363" y="664751"/>
                  <a:pt x="584199" y="628238"/>
                  <a:pt x="557212" y="581407"/>
                </a:cubicBezTo>
                <a:cubicBezTo>
                  <a:pt x="530225" y="534576"/>
                  <a:pt x="497681" y="500445"/>
                  <a:pt x="485775" y="443295"/>
                </a:cubicBezTo>
                <a:cubicBezTo>
                  <a:pt x="473869" y="386145"/>
                  <a:pt x="462756" y="301213"/>
                  <a:pt x="485775" y="238507"/>
                </a:cubicBezTo>
                <a:cubicBezTo>
                  <a:pt x="508794" y="175801"/>
                  <a:pt x="533399" y="106745"/>
                  <a:pt x="623887" y="67057"/>
                </a:cubicBezTo>
                <a:cubicBezTo>
                  <a:pt x="714375" y="27369"/>
                  <a:pt x="904081" y="3557"/>
                  <a:pt x="1028700" y="382"/>
                </a:cubicBezTo>
                <a:cubicBezTo>
                  <a:pt x="1153319" y="-2793"/>
                  <a:pt x="1283494" y="13876"/>
                  <a:pt x="1371600" y="48007"/>
                </a:cubicBezTo>
                <a:cubicBezTo>
                  <a:pt x="1459706" y="82138"/>
                  <a:pt x="1528762" y="148020"/>
                  <a:pt x="1557337" y="205170"/>
                </a:cubicBezTo>
                <a:cubicBezTo>
                  <a:pt x="1585912" y="262320"/>
                  <a:pt x="1564481" y="325820"/>
                  <a:pt x="1543050" y="390907"/>
                </a:cubicBezTo>
                <a:cubicBezTo>
                  <a:pt x="1521619" y="455994"/>
                  <a:pt x="1470025" y="536164"/>
                  <a:pt x="1428750" y="595695"/>
                </a:cubicBezTo>
                <a:cubicBezTo>
                  <a:pt x="1387475" y="655226"/>
                  <a:pt x="1339056" y="696501"/>
                  <a:pt x="1295400" y="748095"/>
                </a:cubicBezTo>
                <a:cubicBezTo>
                  <a:pt x="1251744" y="799689"/>
                  <a:pt x="1203324" y="852870"/>
                  <a:pt x="1166812" y="905257"/>
                </a:cubicBezTo>
                <a:cubicBezTo>
                  <a:pt x="1130300" y="957644"/>
                  <a:pt x="1091406" y="1009239"/>
                  <a:pt x="1076325" y="1062420"/>
                </a:cubicBezTo>
                <a:cubicBezTo>
                  <a:pt x="1061244" y="1115601"/>
                  <a:pt x="1050131" y="1179101"/>
                  <a:pt x="1076325" y="1224345"/>
                </a:cubicBezTo>
                <a:cubicBezTo>
                  <a:pt x="1102519" y="1269589"/>
                  <a:pt x="1166018" y="1311657"/>
                  <a:pt x="1233487" y="1333882"/>
                </a:cubicBezTo>
                <a:cubicBezTo>
                  <a:pt x="1300956" y="1356107"/>
                  <a:pt x="1371600" y="1371982"/>
                  <a:pt x="1481137" y="1357695"/>
                </a:cubicBezTo>
                <a:cubicBezTo>
                  <a:pt x="1590674" y="1343408"/>
                  <a:pt x="1740693" y="1295782"/>
                  <a:pt x="1890712" y="124815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Shape 101">
            <a:extLst>
              <a:ext uri="{FF2B5EF4-FFF2-40B4-BE49-F238E27FC236}">
                <a16:creationId xmlns:a16="http://schemas.microsoft.com/office/drawing/2014/main" id="{111AC726-0FC9-F72C-2293-05DF5247A48E}"/>
              </a:ext>
            </a:extLst>
          </p:cNvPr>
          <p:cNvSpPr/>
          <p:nvPr/>
        </p:nvSpPr>
        <p:spPr>
          <a:xfrm>
            <a:off x="3937000" y="1568611"/>
            <a:ext cx="1995487" cy="255415"/>
          </a:xfrm>
          <a:custGeom>
            <a:avLst/>
            <a:gdLst>
              <a:gd name="connsiteX0" fmla="*/ 0 w 1995487"/>
              <a:gd name="connsiteY0" fmla="*/ 107777 h 255415"/>
              <a:gd name="connsiteX1" fmla="*/ 104775 w 1995487"/>
              <a:gd name="connsiteY1" fmla="*/ 169690 h 255415"/>
              <a:gd name="connsiteX2" fmla="*/ 214312 w 1995487"/>
              <a:gd name="connsiteY2" fmla="*/ 207790 h 255415"/>
              <a:gd name="connsiteX3" fmla="*/ 366712 w 1995487"/>
              <a:gd name="connsiteY3" fmla="*/ 245890 h 255415"/>
              <a:gd name="connsiteX4" fmla="*/ 585787 w 1995487"/>
              <a:gd name="connsiteY4" fmla="*/ 212552 h 255415"/>
              <a:gd name="connsiteX5" fmla="*/ 685800 w 1995487"/>
              <a:gd name="connsiteY5" fmla="*/ 174452 h 255415"/>
              <a:gd name="connsiteX6" fmla="*/ 757237 w 1995487"/>
              <a:gd name="connsiteY6" fmla="*/ 126827 h 255415"/>
              <a:gd name="connsiteX7" fmla="*/ 828675 w 1995487"/>
              <a:gd name="connsiteY7" fmla="*/ 69677 h 255415"/>
              <a:gd name="connsiteX8" fmla="*/ 871537 w 1995487"/>
              <a:gd name="connsiteY8" fmla="*/ 36340 h 255415"/>
              <a:gd name="connsiteX9" fmla="*/ 909637 w 1995487"/>
              <a:gd name="connsiteY9" fmla="*/ 3002 h 255415"/>
              <a:gd name="connsiteX10" fmla="*/ 1014412 w 1995487"/>
              <a:gd name="connsiteY10" fmla="*/ 117302 h 255415"/>
              <a:gd name="connsiteX11" fmla="*/ 1100137 w 1995487"/>
              <a:gd name="connsiteY11" fmla="*/ 183977 h 255415"/>
              <a:gd name="connsiteX12" fmla="*/ 1257300 w 1995487"/>
              <a:gd name="connsiteY12" fmla="*/ 231602 h 255415"/>
              <a:gd name="connsiteX13" fmla="*/ 1457325 w 1995487"/>
              <a:gd name="connsiteY13" fmla="*/ 255415 h 255415"/>
              <a:gd name="connsiteX14" fmla="*/ 1624012 w 1995487"/>
              <a:gd name="connsiteY14" fmla="*/ 231602 h 255415"/>
              <a:gd name="connsiteX15" fmla="*/ 1809750 w 1995487"/>
              <a:gd name="connsiteY15" fmla="*/ 179215 h 255415"/>
              <a:gd name="connsiteX16" fmla="*/ 1995487 w 1995487"/>
              <a:gd name="connsiteY16" fmla="*/ 112540 h 25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5487" h="255415">
                <a:moveTo>
                  <a:pt x="0" y="107777"/>
                </a:moveTo>
                <a:cubicBezTo>
                  <a:pt x="34528" y="130399"/>
                  <a:pt x="69056" y="153021"/>
                  <a:pt x="104775" y="169690"/>
                </a:cubicBezTo>
                <a:cubicBezTo>
                  <a:pt x="140494" y="186359"/>
                  <a:pt x="170656" y="195090"/>
                  <a:pt x="214312" y="207790"/>
                </a:cubicBezTo>
                <a:cubicBezTo>
                  <a:pt x="257968" y="220490"/>
                  <a:pt x="304800" y="245096"/>
                  <a:pt x="366712" y="245890"/>
                </a:cubicBezTo>
                <a:cubicBezTo>
                  <a:pt x="428624" y="246684"/>
                  <a:pt x="532606" y="224458"/>
                  <a:pt x="585787" y="212552"/>
                </a:cubicBezTo>
                <a:cubicBezTo>
                  <a:pt x="638968" y="200646"/>
                  <a:pt x="657225" y="188739"/>
                  <a:pt x="685800" y="174452"/>
                </a:cubicBezTo>
                <a:cubicBezTo>
                  <a:pt x="714375" y="160165"/>
                  <a:pt x="733425" y="144289"/>
                  <a:pt x="757237" y="126827"/>
                </a:cubicBezTo>
                <a:cubicBezTo>
                  <a:pt x="781049" y="109365"/>
                  <a:pt x="809625" y="84758"/>
                  <a:pt x="828675" y="69677"/>
                </a:cubicBezTo>
                <a:cubicBezTo>
                  <a:pt x="847725" y="54596"/>
                  <a:pt x="858043" y="47452"/>
                  <a:pt x="871537" y="36340"/>
                </a:cubicBezTo>
                <a:cubicBezTo>
                  <a:pt x="885031" y="25227"/>
                  <a:pt x="885825" y="-10492"/>
                  <a:pt x="909637" y="3002"/>
                </a:cubicBezTo>
                <a:cubicBezTo>
                  <a:pt x="933450" y="16496"/>
                  <a:pt x="982662" y="87140"/>
                  <a:pt x="1014412" y="117302"/>
                </a:cubicBezTo>
                <a:cubicBezTo>
                  <a:pt x="1046162" y="147464"/>
                  <a:pt x="1059656" y="164927"/>
                  <a:pt x="1100137" y="183977"/>
                </a:cubicBezTo>
                <a:cubicBezTo>
                  <a:pt x="1140618" y="203027"/>
                  <a:pt x="1197769" y="219696"/>
                  <a:pt x="1257300" y="231602"/>
                </a:cubicBezTo>
                <a:cubicBezTo>
                  <a:pt x="1316831" y="243508"/>
                  <a:pt x="1396206" y="255415"/>
                  <a:pt x="1457325" y="255415"/>
                </a:cubicBezTo>
                <a:cubicBezTo>
                  <a:pt x="1518444" y="255415"/>
                  <a:pt x="1565275" y="244302"/>
                  <a:pt x="1624012" y="231602"/>
                </a:cubicBezTo>
                <a:cubicBezTo>
                  <a:pt x="1682750" y="218902"/>
                  <a:pt x="1747838" y="199059"/>
                  <a:pt x="1809750" y="179215"/>
                </a:cubicBezTo>
                <a:cubicBezTo>
                  <a:pt x="1871663" y="159371"/>
                  <a:pt x="1933575" y="135955"/>
                  <a:pt x="1995487" y="11254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Freeform: Shape 102">
            <a:extLst>
              <a:ext uri="{FF2B5EF4-FFF2-40B4-BE49-F238E27FC236}">
                <a16:creationId xmlns:a16="http://schemas.microsoft.com/office/drawing/2014/main" id="{CC4F9F6D-8AAB-E8C7-30B9-F571F4E2B057}"/>
              </a:ext>
            </a:extLst>
          </p:cNvPr>
          <p:cNvSpPr/>
          <p:nvPr/>
        </p:nvSpPr>
        <p:spPr>
          <a:xfrm>
            <a:off x="4568687" y="441153"/>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Freeform: Shape 107">
            <a:extLst>
              <a:ext uri="{FF2B5EF4-FFF2-40B4-BE49-F238E27FC236}">
                <a16:creationId xmlns:a16="http://schemas.microsoft.com/office/drawing/2014/main" id="{8FE81326-4B85-FC64-98B9-87FC89CC8E58}"/>
              </a:ext>
            </a:extLst>
          </p:cNvPr>
          <p:cNvSpPr/>
          <p:nvPr/>
        </p:nvSpPr>
        <p:spPr>
          <a:xfrm>
            <a:off x="4698093" y="1162943"/>
            <a:ext cx="168463" cy="288925"/>
          </a:xfrm>
          <a:custGeom>
            <a:avLst/>
            <a:gdLst>
              <a:gd name="connsiteX0" fmla="*/ 4141 w 168463"/>
              <a:gd name="connsiteY0" fmla="*/ 41275 h 288925"/>
              <a:gd name="connsiteX1" fmla="*/ 124791 w 168463"/>
              <a:gd name="connsiteY1" fmla="*/ 0 h 288925"/>
              <a:gd name="connsiteX2" fmla="*/ 143841 w 168463"/>
              <a:gd name="connsiteY2" fmla="*/ 41275 h 288925"/>
              <a:gd name="connsiteX3" fmla="*/ 166066 w 168463"/>
              <a:gd name="connsiteY3" fmla="*/ 107950 h 288925"/>
              <a:gd name="connsiteX4" fmla="*/ 166066 w 168463"/>
              <a:gd name="connsiteY4" fmla="*/ 177800 h 288925"/>
              <a:gd name="connsiteX5" fmla="*/ 150191 w 168463"/>
              <a:gd name="connsiteY5" fmla="*/ 263525 h 288925"/>
              <a:gd name="connsiteX6" fmla="*/ 16841 w 168463"/>
              <a:gd name="connsiteY6" fmla="*/ 288925 h 288925"/>
              <a:gd name="connsiteX7" fmla="*/ 29541 w 168463"/>
              <a:gd name="connsiteY7" fmla="*/ 263525 h 288925"/>
              <a:gd name="connsiteX8" fmla="*/ 42241 w 168463"/>
              <a:gd name="connsiteY8" fmla="*/ 225425 h 288925"/>
              <a:gd name="connsiteX9" fmla="*/ 48591 w 168463"/>
              <a:gd name="connsiteY9" fmla="*/ 184150 h 288925"/>
              <a:gd name="connsiteX10" fmla="*/ 29541 w 168463"/>
              <a:gd name="connsiteY10" fmla="*/ 123825 h 288925"/>
              <a:gd name="connsiteX11" fmla="*/ 4141 w 168463"/>
              <a:gd name="connsiteY11" fmla="*/ 41275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63" h="288925">
                <a:moveTo>
                  <a:pt x="4141" y="41275"/>
                </a:moveTo>
                <a:cubicBezTo>
                  <a:pt x="20016" y="20637"/>
                  <a:pt x="101508" y="0"/>
                  <a:pt x="124791" y="0"/>
                </a:cubicBezTo>
                <a:cubicBezTo>
                  <a:pt x="148074" y="0"/>
                  <a:pt x="136962" y="23283"/>
                  <a:pt x="143841" y="41275"/>
                </a:cubicBezTo>
                <a:cubicBezTo>
                  <a:pt x="150720" y="59267"/>
                  <a:pt x="162362" y="85196"/>
                  <a:pt x="166066" y="107950"/>
                </a:cubicBezTo>
                <a:cubicBezTo>
                  <a:pt x="169770" y="130704"/>
                  <a:pt x="168712" y="151871"/>
                  <a:pt x="166066" y="177800"/>
                </a:cubicBezTo>
                <a:cubicBezTo>
                  <a:pt x="163420" y="203729"/>
                  <a:pt x="175062" y="245004"/>
                  <a:pt x="150191" y="263525"/>
                </a:cubicBezTo>
                <a:cubicBezTo>
                  <a:pt x="125320" y="282046"/>
                  <a:pt x="36949" y="288925"/>
                  <a:pt x="16841" y="288925"/>
                </a:cubicBezTo>
                <a:cubicBezTo>
                  <a:pt x="-3267" y="288925"/>
                  <a:pt x="25308" y="274108"/>
                  <a:pt x="29541" y="263525"/>
                </a:cubicBezTo>
                <a:cubicBezTo>
                  <a:pt x="33774" y="252942"/>
                  <a:pt x="39066" y="238654"/>
                  <a:pt x="42241" y="225425"/>
                </a:cubicBezTo>
                <a:cubicBezTo>
                  <a:pt x="45416" y="212196"/>
                  <a:pt x="50708" y="201083"/>
                  <a:pt x="48591" y="184150"/>
                </a:cubicBezTo>
                <a:cubicBezTo>
                  <a:pt x="46474" y="167217"/>
                  <a:pt x="36420" y="143933"/>
                  <a:pt x="29541" y="123825"/>
                </a:cubicBezTo>
                <a:cubicBezTo>
                  <a:pt x="22662" y="103717"/>
                  <a:pt x="-11734" y="61913"/>
                  <a:pt x="4141" y="41275"/>
                </a:cubicBez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TextBox 108">
            <a:extLst>
              <a:ext uri="{FF2B5EF4-FFF2-40B4-BE49-F238E27FC236}">
                <a16:creationId xmlns:a16="http://schemas.microsoft.com/office/drawing/2014/main" id="{7619656C-9156-9478-2324-61AD5A97A0B6}"/>
              </a:ext>
            </a:extLst>
          </p:cNvPr>
          <p:cNvSpPr txBox="1"/>
          <p:nvPr/>
        </p:nvSpPr>
        <p:spPr>
          <a:xfrm>
            <a:off x="5197594" y="-26308"/>
            <a:ext cx="2524800" cy="461665"/>
          </a:xfrm>
          <a:prstGeom prst="rect">
            <a:avLst/>
          </a:prstGeom>
          <a:noFill/>
        </p:spPr>
        <p:txBody>
          <a:bodyPr wrap="square" rtlCol="0">
            <a:spAutoFit/>
          </a:bodyPr>
          <a:lstStyle/>
          <a:p>
            <a:r>
              <a:rPr lang="en-US" altLang="zh-CN" sz="2400" dirty="0"/>
              <a:t>Plugging leading</a:t>
            </a:r>
            <a:endParaRPr lang="zh-CN" altLang="en-US" sz="2400" dirty="0"/>
          </a:p>
        </p:txBody>
      </p:sp>
      <p:cxnSp>
        <p:nvCxnSpPr>
          <p:cNvPr id="110" name="Straight Arrow Connector 109">
            <a:extLst>
              <a:ext uri="{FF2B5EF4-FFF2-40B4-BE49-F238E27FC236}">
                <a16:creationId xmlns:a16="http://schemas.microsoft.com/office/drawing/2014/main" id="{2BFE6835-A06F-2B4E-10BA-8E57E8457092}"/>
              </a:ext>
            </a:extLst>
          </p:cNvPr>
          <p:cNvCxnSpPr>
            <a:cxnSpLocks/>
          </p:cNvCxnSpPr>
          <p:nvPr/>
        </p:nvCxnSpPr>
        <p:spPr>
          <a:xfrm>
            <a:off x="5742365" y="1060450"/>
            <a:ext cx="986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Freeform: Shape 110">
            <a:extLst>
              <a:ext uri="{FF2B5EF4-FFF2-40B4-BE49-F238E27FC236}">
                <a16:creationId xmlns:a16="http://schemas.microsoft.com/office/drawing/2014/main" id="{19D12C3E-3824-CE9F-51CA-0D6674B1796E}"/>
              </a:ext>
            </a:extLst>
          </p:cNvPr>
          <p:cNvSpPr/>
          <p:nvPr/>
        </p:nvSpPr>
        <p:spPr>
          <a:xfrm>
            <a:off x="7102336" y="520467"/>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Freeform: Shape 111">
            <a:extLst>
              <a:ext uri="{FF2B5EF4-FFF2-40B4-BE49-F238E27FC236}">
                <a16:creationId xmlns:a16="http://schemas.microsoft.com/office/drawing/2014/main" id="{FAC80D47-E779-0322-E092-D3D0208F58B0}"/>
              </a:ext>
            </a:extLst>
          </p:cNvPr>
          <p:cNvSpPr/>
          <p:nvPr/>
        </p:nvSpPr>
        <p:spPr>
          <a:xfrm>
            <a:off x="6965397" y="389411"/>
            <a:ext cx="1100701" cy="1144041"/>
          </a:xfrm>
          <a:custGeom>
            <a:avLst/>
            <a:gdLst>
              <a:gd name="connsiteX0" fmla="*/ 272014 w 1100701"/>
              <a:gd name="connsiteY0" fmla="*/ 1144041 h 1144041"/>
              <a:gd name="connsiteX1" fmla="*/ 297414 w 1100701"/>
              <a:gd name="connsiteY1" fmla="*/ 1074191 h 1144041"/>
              <a:gd name="connsiteX2" fmla="*/ 294239 w 1100701"/>
              <a:gd name="connsiteY2" fmla="*/ 988466 h 1144041"/>
              <a:gd name="connsiteX3" fmla="*/ 268839 w 1100701"/>
              <a:gd name="connsiteY3" fmla="*/ 912266 h 1144041"/>
              <a:gd name="connsiteX4" fmla="*/ 211689 w 1100701"/>
              <a:gd name="connsiteY4" fmla="*/ 801141 h 1144041"/>
              <a:gd name="connsiteX5" fmla="*/ 151364 w 1100701"/>
              <a:gd name="connsiteY5" fmla="*/ 693191 h 1144041"/>
              <a:gd name="connsiteX6" fmla="*/ 84689 w 1100701"/>
              <a:gd name="connsiteY6" fmla="*/ 588416 h 1144041"/>
              <a:gd name="connsiteX7" fmla="*/ 27539 w 1100701"/>
              <a:gd name="connsiteY7" fmla="*/ 496341 h 1144041"/>
              <a:gd name="connsiteX8" fmla="*/ 8489 w 1100701"/>
              <a:gd name="connsiteY8" fmla="*/ 429666 h 1144041"/>
              <a:gd name="connsiteX9" fmla="*/ 2139 w 1100701"/>
              <a:gd name="connsiteY9" fmla="*/ 347116 h 1144041"/>
              <a:gd name="connsiteX10" fmla="*/ 2139 w 1100701"/>
              <a:gd name="connsiteY10" fmla="*/ 277266 h 1144041"/>
              <a:gd name="connsiteX11" fmla="*/ 27539 w 1100701"/>
              <a:gd name="connsiteY11" fmla="*/ 204241 h 1144041"/>
              <a:gd name="connsiteX12" fmla="*/ 71989 w 1100701"/>
              <a:gd name="connsiteY12" fmla="*/ 115341 h 1144041"/>
              <a:gd name="connsiteX13" fmla="*/ 170414 w 1100701"/>
              <a:gd name="connsiteY13" fmla="*/ 51841 h 1144041"/>
              <a:gd name="connsiteX14" fmla="*/ 465689 w 1100701"/>
              <a:gd name="connsiteY14" fmla="*/ 4216 h 1144041"/>
              <a:gd name="connsiteX15" fmla="*/ 722864 w 1100701"/>
              <a:gd name="connsiteY15" fmla="*/ 7391 h 1144041"/>
              <a:gd name="connsiteX16" fmla="*/ 891139 w 1100701"/>
              <a:gd name="connsiteY16" fmla="*/ 48666 h 1144041"/>
              <a:gd name="connsiteX17" fmla="*/ 1024489 w 1100701"/>
              <a:gd name="connsiteY17" fmla="*/ 137566 h 1144041"/>
              <a:gd name="connsiteX18" fmla="*/ 1072114 w 1100701"/>
              <a:gd name="connsiteY18" fmla="*/ 201066 h 1144041"/>
              <a:gd name="connsiteX19" fmla="*/ 1100689 w 1100701"/>
              <a:gd name="connsiteY19" fmla="*/ 289966 h 1144041"/>
              <a:gd name="connsiteX20" fmla="*/ 1068939 w 1100701"/>
              <a:gd name="connsiteY20" fmla="*/ 385216 h 1144041"/>
              <a:gd name="connsiteX21" fmla="*/ 1024489 w 1100701"/>
              <a:gd name="connsiteY21" fmla="*/ 509041 h 1144041"/>
              <a:gd name="connsiteX22" fmla="*/ 926064 w 1100701"/>
              <a:gd name="connsiteY22" fmla="*/ 645566 h 1144041"/>
              <a:gd name="connsiteX23" fmla="*/ 811764 w 1100701"/>
              <a:gd name="connsiteY23" fmla="*/ 772566 h 1144041"/>
              <a:gd name="connsiteX24" fmla="*/ 719689 w 1100701"/>
              <a:gd name="connsiteY24" fmla="*/ 886866 h 1144041"/>
              <a:gd name="connsiteX25" fmla="*/ 633964 w 1100701"/>
              <a:gd name="connsiteY25" fmla="*/ 1010691 h 1144041"/>
              <a:gd name="connsiteX26" fmla="*/ 586339 w 1100701"/>
              <a:gd name="connsiteY26" fmla="*/ 1144041 h 11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0701" h="1144041">
                <a:moveTo>
                  <a:pt x="272014" y="1144041"/>
                </a:moveTo>
                <a:cubicBezTo>
                  <a:pt x="282862" y="1122080"/>
                  <a:pt x="293710" y="1100120"/>
                  <a:pt x="297414" y="1074191"/>
                </a:cubicBezTo>
                <a:cubicBezTo>
                  <a:pt x="301118" y="1048262"/>
                  <a:pt x="299001" y="1015453"/>
                  <a:pt x="294239" y="988466"/>
                </a:cubicBezTo>
                <a:cubicBezTo>
                  <a:pt x="289477" y="961479"/>
                  <a:pt x="282597" y="943487"/>
                  <a:pt x="268839" y="912266"/>
                </a:cubicBezTo>
                <a:cubicBezTo>
                  <a:pt x="255081" y="881045"/>
                  <a:pt x="231268" y="837653"/>
                  <a:pt x="211689" y="801141"/>
                </a:cubicBezTo>
                <a:cubicBezTo>
                  <a:pt x="192110" y="764628"/>
                  <a:pt x="172531" y="728645"/>
                  <a:pt x="151364" y="693191"/>
                </a:cubicBezTo>
                <a:cubicBezTo>
                  <a:pt x="130197" y="657737"/>
                  <a:pt x="105326" y="621224"/>
                  <a:pt x="84689" y="588416"/>
                </a:cubicBezTo>
                <a:cubicBezTo>
                  <a:pt x="64052" y="555608"/>
                  <a:pt x="40239" y="522799"/>
                  <a:pt x="27539" y="496341"/>
                </a:cubicBezTo>
                <a:cubicBezTo>
                  <a:pt x="14839" y="469883"/>
                  <a:pt x="12722" y="454537"/>
                  <a:pt x="8489" y="429666"/>
                </a:cubicBezTo>
                <a:cubicBezTo>
                  <a:pt x="4256" y="404795"/>
                  <a:pt x="3197" y="372516"/>
                  <a:pt x="2139" y="347116"/>
                </a:cubicBezTo>
                <a:cubicBezTo>
                  <a:pt x="1081" y="321716"/>
                  <a:pt x="-2094" y="301078"/>
                  <a:pt x="2139" y="277266"/>
                </a:cubicBezTo>
                <a:cubicBezTo>
                  <a:pt x="6372" y="253454"/>
                  <a:pt x="15897" y="231228"/>
                  <a:pt x="27539" y="204241"/>
                </a:cubicBezTo>
                <a:cubicBezTo>
                  <a:pt x="39181" y="177254"/>
                  <a:pt x="48176" y="140741"/>
                  <a:pt x="71989" y="115341"/>
                </a:cubicBezTo>
                <a:cubicBezTo>
                  <a:pt x="95801" y="89941"/>
                  <a:pt x="104797" y="70362"/>
                  <a:pt x="170414" y="51841"/>
                </a:cubicBezTo>
                <a:cubicBezTo>
                  <a:pt x="236031" y="33320"/>
                  <a:pt x="373614" y="11624"/>
                  <a:pt x="465689" y="4216"/>
                </a:cubicBezTo>
                <a:cubicBezTo>
                  <a:pt x="557764" y="-3192"/>
                  <a:pt x="651956" y="-17"/>
                  <a:pt x="722864" y="7391"/>
                </a:cubicBezTo>
                <a:cubicBezTo>
                  <a:pt x="793772" y="14799"/>
                  <a:pt x="840868" y="26970"/>
                  <a:pt x="891139" y="48666"/>
                </a:cubicBezTo>
                <a:cubicBezTo>
                  <a:pt x="941410" y="70362"/>
                  <a:pt x="994326" y="112166"/>
                  <a:pt x="1024489" y="137566"/>
                </a:cubicBezTo>
                <a:cubicBezTo>
                  <a:pt x="1054652" y="162966"/>
                  <a:pt x="1059414" y="175666"/>
                  <a:pt x="1072114" y="201066"/>
                </a:cubicBezTo>
                <a:cubicBezTo>
                  <a:pt x="1084814" y="226466"/>
                  <a:pt x="1101218" y="259274"/>
                  <a:pt x="1100689" y="289966"/>
                </a:cubicBezTo>
                <a:cubicBezTo>
                  <a:pt x="1100160" y="320658"/>
                  <a:pt x="1081639" y="348703"/>
                  <a:pt x="1068939" y="385216"/>
                </a:cubicBezTo>
                <a:cubicBezTo>
                  <a:pt x="1056239" y="421728"/>
                  <a:pt x="1048302" y="465649"/>
                  <a:pt x="1024489" y="509041"/>
                </a:cubicBezTo>
                <a:cubicBezTo>
                  <a:pt x="1000676" y="552433"/>
                  <a:pt x="961518" y="601645"/>
                  <a:pt x="926064" y="645566"/>
                </a:cubicBezTo>
                <a:cubicBezTo>
                  <a:pt x="890610" y="689487"/>
                  <a:pt x="846160" y="732349"/>
                  <a:pt x="811764" y="772566"/>
                </a:cubicBezTo>
                <a:cubicBezTo>
                  <a:pt x="777368" y="812783"/>
                  <a:pt x="749322" y="847178"/>
                  <a:pt x="719689" y="886866"/>
                </a:cubicBezTo>
                <a:cubicBezTo>
                  <a:pt x="690056" y="926553"/>
                  <a:pt x="656189" y="967829"/>
                  <a:pt x="633964" y="1010691"/>
                </a:cubicBezTo>
                <a:cubicBezTo>
                  <a:pt x="611739" y="1053553"/>
                  <a:pt x="599039" y="1098797"/>
                  <a:pt x="586339" y="114404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Freeform: Shape 112">
            <a:extLst>
              <a:ext uri="{FF2B5EF4-FFF2-40B4-BE49-F238E27FC236}">
                <a16:creationId xmlns:a16="http://schemas.microsoft.com/office/drawing/2014/main" id="{5B579A82-103A-24E5-709C-C5DA06B342AF}"/>
              </a:ext>
            </a:extLst>
          </p:cNvPr>
          <p:cNvSpPr/>
          <p:nvPr/>
        </p:nvSpPr>
        <p:spPr>
          <a:xfrm>
            <a:off x="6937009" y="1504344"/>
            <a:ext cx="641702" cy="112754"/>
          </a:xfrm>
          <a:custGeom>
            <a:avLst/>
            <a:gdLst>
              <a:gd name="connsiteX0" fmla="*/ 640237 w 641702"/>
              <a:gd name="connsiteY0" fmla="*/ 2562 h 112754"/>
              <a:gd name="connsiteX1" fmla="*/ 425925 w 641702"/>
              <a:gd name="connsiteY1" fmla="*/ 21612 h 112754"/>
              <a:gd name="connsiteX2" fmla="*/ 16350 w 641702"/>
              <a:gd name="connsiteY2" fmla="*/ 35900 h 112754"/>
              <a:gd name="connsiteX3" fmla="*/ 106837 w 641702"/>
              <a:gd name="connsiteY3" fmla="*/ 97812 h 112754"/>
              <a:gd name="connsiteX4" fmla="*/ 344962 w 641702"/>
              <a:gd name="connsiteY4" fmla="*/ 112100 h 112754"/>
              <a:gd name="connsiteX5" fmla="*/ 511650 w 641702"/>
              <a:gd name="connsiteY5" fmla="*/ 83525 h 112754"/>
              <a:gd name="connsiteX6" fmla="*/ 640237 w 641702"/>
              <a:gd name="connsiteY6" fmla="*/ 2562 h 11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702" h="112754">
                <a:moveTo>
                  <a:pt x="640237" y="2562"/>
                </a:moveTo>
                <a:cubicBezTo>
                  <a:pt x="625950" y="-7757"/>
                  <a:pt x="529906" y="16056"/>
                  <a:pt x="425925" y="21612"/>
                </a:cubicBezTo>
                <a:cubicBezTo>
                  <a:pt x="321944" y="27168"/>
                  <a:pt x="69531" y="23200"/>
                  <a:pt x="16350" y="35900"/>
                </a:cubicBezTo>
                <a:cubicBezTo>
                  <a:pt x="-36831" y="48600"/>
                  <a:pt x="52068" y="85112"/>
                  <a:pt x="106837" y="97812"/>
                </a:cubicBezTo>
                <a:cubicBezTo>
                  <a:pt x="161606" y="110512"/>
                  <a:pt x="277493" y="114481"/>
                  <a:pt x="344962" y="112100"/>
                </a:cubicBezTo>
                <a:cubicBezTo>
                  <a:pt x="412431" y="109719"/>
                  <a:pt x="462437" y="97813"/>
                  <a:pt x="511650" y="83525"/>
                </a:cubicBezTo>
                <a:cubicBezTo>
                  <a:pt x="560862" y="69238"/>
                  <a:pt x="654524" y="12881"/>
                  <a:pt x="640237" y="2562"/>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Freeform: Shape 113">
            <a:extLst>
              <a:ext uri="{FF2B5EF4-FFF2-40B4-BE49-F238E27FC236}">
                <a16:creationId xmlns:a16="http://schemas.microsoft.com/office/drawing/2014/main" id="{E162E6E7-DD1C-0966-9CBB-DD996E533C38}"/>
              </a:ext>
            </a:extLst>
          </p:cNvPr>
          <p:cNvSpPr/>
          <p:nvPr/>
        </p:nvSpPr>
        <p:spPr>
          <a:xfrm>
            <a:off x="6511786" y="1459501"/>
            <a:ext cx="2127250" cy="247650"/>
          </a:xfrm>
          <a:custGeom>
            <a:avLst/>
            <a:gdLst>
              <a:gd name="connsiteX0" fmla="*/ 0 w 2127250"/>
              <a:gd name="connsiteY0" fmla="*/ 0 h 247650"/>
              <a:gd name="connsiteX1" fmla="*/ 184150 w 2127250"/>
              <a:gd name="connsiteY1" fmla="*/ 82550 h 247650"/>
              <a:gd name="connsiteX2" fmla="*/ 393700 w 2127250"/>
              <a:gd name="connsiteY2" fmla="*/ 127000 h 247650"/>
              <a:gd name="connsiteX3" fmla="*/ 482600 w 2127250"/>
              <a:gd name="connsiteY3" fmla="*/ 139700 h 247650"/>
              <a:gd name="connsiteX4" fmla="*/ 641350 w 2127250"/>
              <a:gd name="connsiteY4" fmla="*/ 165100 h 247650"/>
              <a:gd name="connsiteX5" fmla="*/ 869950 w 2127250"/>
              <a:gd name="connsiteY5" fmla="*/ 139700 h 247650"/>
              <a:gd name="connsiteX6" fmla="*/ 1060450 w 2127250"/>
              <a:gd name="connsiteY6" fmla="*/ 63500 h 247650"/>
              <a:gd name="connsiteX7" fmla="*/ 1206500 w 2127250"/>
              <a:gd name="connsiteY7" fmla="*/ 6350 h 247650"/>
              <a:gd name="connsiteX8" fmla="*/ 1460500 w 2127250"/>
              <a:gd name="connsiteY8" fmla="*/ 31750 h 247650"/>
              <a:gd name="connsiteX9" fmla="*/ 1631950 w 2127250"/>
              <a:gd name="connsiteY9" fmla="*/ 146050 h 247650"/>
              <a:gd name="connsiteX10" fmla="*/ 1847850 w 2127250"/>
              <a:gd name="connsiteY10" fmla="*/ 228600 h 247650"/>
              <a:gd name="connsiteX11" fmla="*/ 2127250 w 2127250"/>
              <a:gd name="connsiteY11"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7250" h="247650">
                <a:moveTo>
                  <a:pt x="0" y="0"/>
                </a:moveTo>
                <a:cubicBezTo>
                  <a:pt x="59266" y="30691"/>
                  <a:pt x="118533" y="61383"/>
                  <a:pt x="184150" y="82550"/>
                </a:cubicBezTo>
                <a:cubicBezTo>
                  <a:pt x="249767" y="103717"/>
                  <a:pt x="343958" y="117475"/>
                  <a:pt x="393700" y="127000"/>
                </a:cubicBezTo>
                <a:cubicBezTo>
                  <a:pt x="443442" y="136525"/>
                  <a:pt x="482600" y="139700"/>
                  <a:pt x="482600" y="139700"/>
                </a:cubicBezTo>
                <a:cubicBezTo>
                  <a:pt x="523875" y="146050"/>
                  <a:pt x="576792" y="165100"/>
                  <a:pt x="641350" y="165100"/>
                </a:cubicBezTo>
                <a:cubicBezTo>
                  <a:pt x="705908" y="165100"/>
                  <a:pt x="800100" y="156633"/>
                  <a:pt x="869950" y="139700"/>
                </a:cubicBezTo>
                <a:cubicBezTo>
                  <a:pt x="939800" y="122767"/>
                  <a:pt x="1060450" y="63500"/>
                  <a:pt x="1060450" y="63500"/>
                </a:cubicBezTo>
                <a:cubicBezTo>
                  <a:pt x="1116542" y="41275"/>
                  <a:pt x="1139825" y="11642"/>
                  <a:pt x="1206500" y="6350"/>
                </a:cubicBezTo>
                <a:cubicBezTo>
                  <a:pt x="1273175" y="1058"/>
                  <a:pt x="1389592" y="8467"/>
                  <a:pt x="1460500" y="31750"/>
                </a:cubicBezTo>
                <a:cubicBezTo>
                  <a:pt x="1531408" y="55033"/>
                  <a:pt x="1567392" y="113242"/>
                  <a:pt x="1631950" y="146050"/>
                </a:cubicBezTo>
                <a:cubicBezTo>
                  <a:pt x="1696508" y="178858"/>
                  <a:pt x="1765300" y="211667"/>
                  <a:pt x="1847850" y="228600"/>
                </a:cubicBezTo>
                <a:cubicBezTo>
                  <a:pt x="1930400" y="245533"/>
                  <a:pt x="2028825" y="246591"/>
                  <a:pt x="2127250" y="24765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Freeform: Shape 114">
            <a:extLst>
              <a:ext uri="{FF2B5EF4-FFF2-40B4-BE49-F238E27FC236}">
                <a16:creationId xmlns:a16="http://schemas.microsoft.com/office/drawing/2014/main" id="{432ED76D-143B-D7FC-FC9F-6DC5A396C975}"/>
              </a:ext>
            </a:extLst>
          </p:cNvPr>
          <p:cNvSpPr/>
          <p:nvPr/>
        </p:nvSpPr>
        <p:spPr>
          <a:xfrm>
            <a:off x="6492736" y="1637301"/>
            <a:ext cx="2139950" cy="261332"/>
          </a:xfrm>
          <a:custGeom>
            <a:avLst/>
            <a:gdLst>
              <a:gd name="connsiteX0" fmla="*/ 0 w 2139950"/>
              <a:gd name="connsiteY0" fmla="*/ 12700 h 261332"/>
              <a:gd name="connsiteX1" fmla="*/ 273050 w 2139950"/>
              <a:gd name="connsiteY1" fmla="*/ 95250 h 261332"/>
              <a:gd name="connsiteX2" fmla="*/ 565150 w 2139950"/>
              <a:gd name="connsiteY2" fmla="*/ 146050 h 261332"/>
              <a:gd name="connsiteX3" fmla="*/ 901700 w 2139950"/>
              <a:gd name="connsiteY3" fmla="*/ 133350 h 261332"/>
              <a:gd name="connsiteX4" fmla="*/ 1117600 w 2139950"/>
              <a:gd name="connsiteY4" fmla="*/ 31750 h 261332"/>
              <a:gd name="connsiteX5" fmla="*/ 1270000 w 2139950"/>
              <a:gd name="connsiteY5" fmla="*/ 0 h 261332"/>
              <a:gd name="connsiteX6" fmla="*/ 1441450 w 2139950"/>
              <a:gd name="connsiteY6" fmla="*/ 31750 h 261332"/>
              <a:gd name="connsiteX7" fmla="*/ 1631950 w 2139950"/>
              <a:gd name="connsiteY7" fmla="*/ 177800 h 261332"/>
              <a:gd name="connsiteX8" fmla="*/ 1930400 w 2139950"/>
              <a:gd name="connsiteY8" fmla="*/ 254000 h 261332"/>
              <a:gd name="connsiteX9" fmla="*/ 2139950 w 2139950"/>
              <a:gd name="connsiteY9" fmla="*/ 254000 h 26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950" h="261332">
                <a:moveTo>
                  <a:pt x="0" y="12700"/>
                </a:moveTo>
                <a:cubicBezTo>
                  <a:pt x="89429" y="42862"/>
                  <a:pt x="178858" y="73025"/>
                  <a:pt x="273050" y="95250"/>
                </a:cubicBezTo>
                <a:cubicBezTo>
                  <a:pt x="367242" y="117475"/>
                  <a:pt x="460375" y="139700"/>
                  <a:pt x="565150" y="146050"/>
                </a:cubicBezTo>
                <a:cubicBezTo>
                  <a:pt x="669925" y="152400"/>
                  <a:pt x="809625" y="152400"/>
                  <a:pt x="901700" y="133350"/>
                </a:cubicBezTo>
                <a:cubicBezTo>
                  <a:pt x="993775" y="114300"/>
                  <a:pt x="1056217" y="53975"/>
                  <a:pt x="1117600" y="31750"/>
                </a:cubicBezTo>
                <a:cubicBezTo>
                  <a:pt x="1178983" y="9525"/>
                  <a:pt x="1216025" y="0"/>
                  <a:pt x="1270000" y="0"/>
                </a:cubicBezTo>
                <a:cubicBezTo>
                  <a:pt x="1323975" y="0"/>
                  <a:pt x="1381125" y="2117"/>
                  <a:pt x="1441450" y="31750"/>
                </a:cubicBezTo>
                <a:cubicBezTo>
                  <a:pt x="1501775" y="61383"/>
                  <a:pt x="1550458" y="140758"/>
                  <a:pt x="1631950" y="177800"/>
                </a:cubicBezTo>
                <a:cubicBezTo>
                  <a:pt x="1713442" y="214842"/>
                  <a:pt x="1845733" y="241300"/>
                  <a:pt x="1930400" y="254000"/>
                </a:cubicBezTo>
                <a:cubicBezTo>
                  <a:pt x="2015067" y="266700"/>
                  <a:pt x="2077508" y="260350"/>
                  <a:pt x="2139950" y="2540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Freeform: Shape 115">
            <a:extLst>
              <a:ext uri="{FF2B5EF4-FFF2-40B4-BE49-F238E27FC236}">
                <a16:creationId xmlns:a16="http://schemas.microsoft.com/office/drawing/2014/main" id="{637FB8E5-94DA-F19F-6A4A-C1C05673A076}"/>
              </a:ext>
            </a:extLst>
          </p:cNvPr>
          <p:cNvSpPr/>
          <p:nvPr/>
        </p:nvSpPr>
        <p:spPr>
          <a:xfrm>
            <a:off x="7219678" y="1254771"/>
            <a:ext cx="168463" cy="288925"/>
          </a:xfrm>
          <a:custGeom>
            <a:avLst/>
            <a:gdLst>
              <a:gd name="connsiteX0" fmla="*/ 4141 w 168463"/>
              <a:gd name="connsiteY0" fmla="*/ 41275 h 288925"/>
              <a:gd name="connsiteX1" fmla="*/ 124791 w 168463"/>
              <a:gd name="connsiteY1" fmla="*/ 0 h 288925"/>
              <a:gd name="connsiteX2" fmla="*/ 143841 w 168463"/>
              <a:gd name="connsiteY2" fmla="*/ 41275 h 288925"/>
              <a:gd name="connsiteX3" fmla="*/ 166066 w 168463"/>
              <a:gd name="connsiteY3" fmla="*/ 107950 h 288925"/>
              <a:gd name="connsiteX4" fmla="*/ 166066 w 168463"/>
              <a:gd name="connsiteY4" fmla="*/ 177800 h 288925"/>
              <a:gd name="connsiteX5" fmla="*/ 150191 w 168463"/>
              <a:gd name="connsiteY5" fmla="*/ 263525 h 288925"/>
              <a:gd name="connsiteX6" fmla="*/ 16841 w 168463"/>
              <a:gd name="connsiteY6" fmla="*/ 288925 h 288925"/>
              <a:gd name="connsiteX7" fmla="*/ 29541 w 168463"/>
              <a:gd name="connsiteY7" fmla="*/ 263525 h 288925"/>
              <a:gd name="connsiteX8" fmla="*/ 42241 w 168463"/>
              <a:gd name="connsiteY8" fmla="*/ 225425 h 288925"/>
              <a:gd name="connsiteX9" fmla="*/ 48591 w 168463"/>
              <a:gd name="connsiteY9" fmla="*/ 184150 h 288925"/>
              <a:gd name="connsiteX10" fmla="*/ 29541 w 168463"/>
              <a:gd name="connsiteY10" fmla="*/ 123825 h 288925"/>
              <a:gd name="connsiteX11" fmla="*/ 4141 w 168463"/>
              <a:gd name="connsiteY11" fmla="*/ 41275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63" h="288925">
                <a:moveTo>
                  <a:pt x="4141" y="41275"/>
                </a:moveTo>
                <a:cubicBezTo>
                  <a:pt x="20016" y="20637"/>
                  <a:pt x="101508" y="0"/>
                  <a:pt x="124791" y="0"/>
                </a:cubicBezTo>
                <a:cubicBezTo>
                  <a:pt x="148074" y="0"/>
                  <a:pt x="136962" y="23283"/>
                  <a:pt x="143841" y="41275"/>
                </a:cubicBezTo>
                <a:cubicBezTo>
                  <a:pt x="150720" y="59267"/>
                  <a:pt x="162362" y="85196"/>
                  <a:pt x="166066" y="107950"/>
                </a:cubicBezTo>
                <a:cubicBezTo>
                  <a:pt x="169770" y="130704"/>
                  <a:pt x="168712" y="151871"/>
                  <a:pt x="166066" y="177800"/>
                </a:cubicBezTo>
                <a:cubicBezTo>
                  <a:pt x="163420" y="203729"/>
                  <a:pt x="175062" y="245004"/>
                  <a:pt x="150191" y="263525"/>
                </a:cubicBezTo>
                <a:cubicBezTo>
                  <a:pt x="125320" y="282046"/>
                  <a:pt x="36949" y="288925"/>
                  <a:pt x="16841" y="288925"/>
                </a:cubicBezTo>
                <a:cubicBezTo>
                  <a:pt x="-3267" y="288925"/>
                  <a:pt x="25308" y="274108"/>
                  <a:pt x="29541" y="263525"/>
                </a:cubicBezTo>
                <a:cubicBezTo>
                  <a:pt x="33774" y="252942"/>
                  <a:pt x="39066" y="238654"/>
                  <a:pt x="42241" y="225425"/>
                </a:cubicBezTo>
                <a:cubicBezTo>
                  <a:pt x="45416" y="212196"/>
                  <a:pt x="50708" y="201083"/>
                  <a:pt x="48591" y="184150"/>
                </a:cubicBezTo>
                <a:cubicBezTo>
                  <a:pt x="46474" y="167217"/>
                  <a:pt x="36420" y="143933"/>
                  <a:pt x="29541" y="123825"/>
                </a:cubicBezTo>
                <a:cubicBezTo>
                  <a:pt x="22662" y="103717"/>
                  <a:pt x="-11734" y="61913"/>
                  <a:pt x="4141" y="41275"/>
                </a:cubicBez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Straight Arrow Connector 117">
            <a:extLst>
              <a:ext uri="{FF2B5EF4-FFF2-40B4-BE49-F238E27FC236}">
                <a16:creationId xmlns:a16="http://schemas.microsoft.com/office/drawing/2014/main" id="{510812D7-DDE1-5C4B-7193-6D1AED364586}"/>
              </a:ext>
            </a:extLst>
          </p:cNvPr>
          <p:cNvCxnSpPr/>
          <p:nvPr/>
        </p:nvCxnSpPr>
        <p:spPr>
          <a:xfrm>
            <a:off x="8483600" y="1060450"/>
            <a:ext cx="1193040" cy="1282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C2050BED-1AD0-F806-6DE0-4A63C2E14F92}"/>
              </a:ext>
            </a:extLst>
          </p:cNvPr>
          <p:cNvCxnSpPr>
            <a:cxnSpLocks/>
          </p:cNvCxnSpPr>
          <p:nvPr/>
        </p:nvCxnSpPr>
        <p:spPr>
          <a:xfrm>
            <a:off x="3101119" y="2915047"/>
            <a:ext cx="986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4" name="Freeform: Shape 123">
            <a:extLst>
              <a:ext uri="{FF2B5EF4-FFF2-40B4-BE49-F238E27FC236}">
                <a16:creationId xmlns:a16="http://schemas.microsoft.com/office/drawing/2014/main" id="{4029CDD4-905E-4994-11BF-0BDDAA11ECD9}"/>
              </a:ext>
            </a:extLst>
          </p:cNvPr>
          <p:cNvSpPr/>
          <p:nvPr/>
        </p:nvSpPr>
        <p:spPr>
          <a:xfrm>
            <a:off x="4529662" y="2268857"/>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Freeform: Shape 124">
            <a:extLst>
              <a:ext uri="{FF2B5EF4-FFF2-40B4-BE49-F238E27FC236}">
                <a16:creationId xmlns:a16="http://schemas.microsoft.com/office/drawing/2014/main" id="{0942935A-F49B-9DD6-2F7E-57C1BCA9CA11}"/>
              </a:ext>
            </a:extLst>
          </p:cNvPr>
          <p:cNvSpPr/>
          <p:nvPr/>
        </p:nvSpPr>
        <p:spPr>
          <a:xfrm>
            <a:off x="4392723" y="2137801"/>
            <a:ext cx="1100701" cy="1144041"/>
          </a:xfrm>
          <a:custGeom>
            <a:avLst/>
            <a:gdLst>
              <a:gd name="connsiteX0" fmla="*/ 272014 w 1100701"/>
              <a:gd name="connsiteY0" fmla="*/ 1144041 h 1144041"/>
              <a:gd name="connsiteX1" fmla="*/ 297414 w 1100701"/>
              <a:gd name="connsiteY1" fmla="*/ 1074191 h 1144041"/>
              <a:gd name="connsiteX2" fmla="*/ 294239 w 1100701"/>
              <a:gd name="connsiteY2" fmla="*/ 988466 h 1144041"/>
              <a:gd name="connsiteX3" fmla="*/ 268839 w 1100701"/>
              <a:gd name="connsiteY3" fmla="*/ 912266 h 1144041"/>
              <a:gd name="connsiteX4" fmla="*/ 211689 w 1100701"/>
              <a:gd name="connsiteY4" fmla="*/ 801141 h 1144041"/>
              <a:gd name="connsiteX5" fmla="*/ 151364 w 1100701"/>
              <a:gd name="connsiteY5" fmla="*/ 693191 h 1144041"/>
              <a:gd name="connsiteX6" fmla="*/ 84689 w 1100701"/>
              <a:gd name="connsiteY6" fmla="*/ 588416 h 1144041"/>
              <a:gd name="connsiteX7" fmla="*/ 27539 w 1100701"/>
              <a:gd name="connsiteY7" fmla="*/ 496341 h 1144041"/>
              <a:gd name="connsiteX8" fmla="*/ 8489 w 1100701"/>
              <a:gd name="connsiteY8" fmla="*/ 429666 h 1144041"/>
              <a:gd name="connsiteX9" fmla="*/ 2139 w 1100701"/>
              <a:gd name="connsiteY9" fmla="*/ 347116 h 1144041"/>
              <a:gd name="connsiteX10" fmla="*/ 2139 w 1100701"/>
              <a:gd name="connsiteY10" fmla="*/ 277266 h 1144041"/>
              <a:gd name="connsiteX11" fmla="*/ 27539 w 1100701"/>
              <a:gd name="connsiteY11" fmla="*/ 204241 h 1144041"/>
              <a:gd name="connsiteX12" fmla="*/ 71989 w 1100701"/>
              <a:gd name="connsiteY12" fmla="*/ 115341 h 1144041"/>
              <a:gd name="connsiteX13" fmla="*/ 170414 w 1100701"/>
              <a:gd name="connsiteY13" fmla="*/ 51841 h 1144041"/>
              <a:gd name="connsiteX14" fmla="*/ 465689 w 1100701"/>
              <a:gd name="connsiteY14" fmla="*/ 4216 h 1144041"/>
              <a:gd name="connsiteX15" fmla="*/ 722864 w 1100701"/>
              <a:gd name="connsiteY15" fmla="*/ 7391 h 1144041"/>
              <a:gd name="connsiteX16" fmla="*/ 891139 w 1100701"/>
              <a:gd name="connsiteY16" fmla="*/ 48666 h 1144041"/>
              <a:gd name="connsiteX17" fmla="*/ 1024489 w 1100701"/>
              <a:gd name="connsiteY17" fmla="*/ 137566 h 1144041"/>
              <a:gd name="connsiteX18" fmla="*/ 1072114 w 1100701"/>
              <a:gd name="connsiteY18" fmla="*/ 201066 h 1144041"/>
              <a:gd name="connsiteX19" fmla="*/ 1100689 w 1100701"/>
              <a:gd name="connsiteY19" fmla="*/ 289966 h 1144041"/>
              <a:gd name="connsiteX20" fmla="*/ 1068939 w 1100701"/>
              <a:gd name="connsiteY20" fmla="*/ 385216 h 1144041"/>
              <a:gd name="connsiteX21" fmla="*/ 1024489 w 1100701"/>
              <a:gd name="connsiteY21" fmla="*/ 509041 h 1144041"/>
              <a:gd name="connsiteX22" fmla="*/ 926064 w 1100701"/>
              <a:gd name="connsiteY22" fmla="*/ 645566 h 1144041"/>
              <a:gd name="connsiteX23" fmla="*/ 811764 w 1100701"/>
              <a:gd name="connsiteY23" fmla="*/ 772566 h 1144041"/>
              <a:gd name="connsiteX24" fmla="*/ 719689 w 1100701"/>
              <a:gd name="connsiteY24" fmla="*/ 886866 h 1144041"/>
              <a:gd name="connsiteX25" fmla="*/ 633964 w 1100701"/>
              <a:gd name="connsiteY25" fmla="*/ 1010691 h 1144041"/>
              <a:gd name="connsiteX26" fmla="*/ 586339 w 1100701"/>
              <a:gd name="connsiteY26" fmla="*/ 1144041 h 11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0701" h="1144041">
                <a:moveTo>
                  <a:pt x="272014" y="1144041"/>
                </a:moveTo>
                <a:cubicBezTo>
                  <a:pt x="282862" y="1122080"/>
                  <a:pt x="293710" y="1100120"/>
                  <a:pt x="297414" y="1074191"/>
                </a:cubicBezTo>
                <a:cubicBezTo>
                  <a:pt x="301118" y="1048262"/>
                  <a:pt x="299001" y="1015453"/>
                  <a:pt x="294239" y="988466"/>
                </a:cubicBezTo>
                <a:cubicBezTo>
                  <a:pt x="289477" y="961479"/>
                  <a:pt x="282597" y="943487"/>
                  <a:pt x="268839" y="912266"/>
                </a:cubicBezTo>
                <a:cubicBezTo>
                  <a:pt x="255081" y="881045"/>
                  <a:pt x="231268" y="837653"/>
                  <a:pt x="211689" y="801141"/>
                </a:cubicBezTo>
                <a:cubicBezTo>
                  <a:pt x="192110" y="764628"/>
                  <a:pt x="172531" y="728645"/>
                  <a:pt x="151364" y="693191"/>
                </a:cubicBezTo>
                <a:cubicBezTo>
                  <a:pt x="130197" y="657737"/>
                  <a:pt x="105326" y="621224"/>
                  <a:pt x="84689" y="588416"/>
                </a:cubicBezTo>
                <a:cubicBezTo>
                  <a:pt x="64052" y="555608"/>
                  <a:pt x="40239" y="522799"/>
                  <a:pt x="27539" y="496341"/>
                </a:cubicBezTo>
                <a:cubicBezTo>
                  <a:pt x="14839" y="469883"/>
                  <a:pt x="12722" y="454537"/>
                  <a:pt x="8489" y="429666"/>
                </a:cubicBezTo>
                <a:cubicBezTo>
                  <a:pt x="4256" y="404795"/>
                  <a:pt x="3197" y="372516"/>
                  <a:pt x="2139" y="347116"/>
                </a:cubicBezTo>
                <a:cubicBezTo>
                  <a:pt x="1081" y="321716"/>
                  <a:pt x="-2094" y="301078"/>
                  <a:pt x="2139" y="277266"/>
                </a:cubicBezTo>
                <a:cubicBezTo>
                  <a:pt x="6372" y="253454"/>
                  <a:pt x="15897" y="231228"/>
                  <a:pt x="27539" y="204241"/>
                </a:cubicBezTo>
                <a:cubicBezTo>
                  <a:pt x="39181" y="177254"/>
                  <a:pt x="48176" y="140741"/>
                  <a:pt x="71989" y="115341"/>
                </a:cubicBezTo>
                <a:cubicBezTo>
                  <a:pt x="95801" y="89941"/>
                  <a:pt x="104797" y="70362"/>
                  <a:pt x="170414" y="51841"/>
                </a:cubicBezTo>
                <a:cubicBezTo>
                  <a:pt x="236031" y="33320"/>
                  <a:pt x="373614" y="11624"/>
                  <a:pt x="465689" y="4216"/>
                </a:cubicBezTo>
                <a:cubicBezTo>
                  <a:pt x="557764" y="-3192"/>
                  <a:pt x="651956" y="-17"/>
                  <a:pt x="722864" y="7391"/>
                </a:cubicBezTo>
                <a:cubicBezTo>
                  <a:pt x="793772" y="14799"/>
                  <a:pt x="840868" y="26970"/>
                  <a:pt x="891139" y="48666"/>
                </a:cubicBezTo>
                <a:cubicBezTo>
                  <a:pt x="941410" y="70362"/>
                  <a:pt x="994326" y="112166"/>
                  <a:pt x="1024489" y="137566"/>
                </a:cubicBezTo>
                <a:cubicBezTo>
                  <a:pt x="1054652" y="162966"/>
                  <a:pt x="1059414" y="175666"/>
                  <a:pt x="1072114" y="201066"/>
                </a:cubicBezTo>
                <a:cubicBezTo>
                  <a:pt x="1084814" y="226466"/>
                  <a:pt x="1101218" y="259274"/>
                  <a:pt x="1100689" y="289966"/>
                </a:cubicBezTo>
                <a:cubicBezTo>
                  <a:pt x="1100160" y="320658"/>
                  <a:pt x="1081639" y="348703"/>
                  <a:pt x="1068939" y="385216"/>
                </a:cubicBezTo>
                <a:cubicBezTo>
                  <a:pt x="1056239" y="421728"/>
                  <a:pt x="1048302" y="465649"/>
                  <a:pt x="1024489" y="509041"/>
                </a:cubicBezTo>
                <a:cubicBezTo>
                  <a:pt x="1000676" y="552433"/>
                  <a:pt x="961518" y="601645"/>
                  <a:pt x="926064" y="645566"/>
                </a:cubicBezTo>
                <a:cubicBezTo>
                  <a:pt x="890610" y="689487"/>
                  <a:pt x="846160" y="732349"/>
                  <a:pt x="811764" y="772566"/>
                </a:cubicBezTo>
                <a:cubicBezTo>
                  <a:pt x="777368" y="812783"/>
                  <a:pt x="749322" y="847178"/>
                  <a:pt x="719689" y="886866"/>
                </a:cubicBezTo>
                <a:cubicBezTo>
                  <a:pt x="690056" y="926553"/>
                  <a:pt x="656189" y="967829"/>
                  <a:pt x="633964" y="1010691"/>
                </a:cubicBezTo>
                <a:cubicBezTo>
                  <a:pt x="611739" y="1053553"/>
                  <a:pt x="599039" y="1098797"/>
                  <a:pt x="586339" y="114404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Shape 126">
            <a:extLst>
              <a:ext uri="{FF2B5EF4-FFF2-40B4-BE49-F238E27FC236}">
                <a16:creationId xmlns:a16="http://schemas.microsoft.com/office/drawing/2014/main" id="{151E2F70-79AE-2247-951E-278449F5555F}"/>
              </a:ext>
            </a:extLst>
          </p:cNvPr>
          <p:cNvSpPr/>
          <p:nvPr/>
        </p:nvSpPr>
        <p:spPr>
          <a:xfrm>
            <a:off x="3920062" y="3385691"/>
            <a:ext cx="2139950" cy="261332"/>
          </a:xfrm>
          <a:custGeom>
            <a:avLst/>
            <a:gdLst>
              <a:gd name="connsiteX0" fmla="*/ 0 w 2139950"/>
              <a:gd name="connsiteY0" fmla="*/ 12700 h 261332"/>
              <a:gd name="connsiteX1" fmla="*/ 273050 w 2139950"/>
              <a:gd name="connsiteY1" fmla="*/ 95250 h 261332"/>
              <a:gd name="connsiteX2" fmla="*/ 565150 w 2139950"/>
              <a:gd name="connsiteY2" fmla="*/ 146050 h 261332"/>
              <a:gd name="connsiteX3" fmla="*/ 901700 w 2139950"/>
              <a:gd name="connsiteY3" fmla="*/ 133350 h 261332"/>
              <a:gd name="connsiteX4" fmla="*/ 1117600 w 2139950"/>
              <a:gd name="connsiteY4" fmla="*/ 31750 h 261332"/>
              <a:gd name="connsiteX5" fmla="*/ 1270000 w 2139950"/>
              <a:gd name="connsiteY5" fmla="*/ 0 h 261332"/>
              <a:gd name="connsiteX6" fmla="*/ 1441450 w 2139950"/>
              <a:gd name="connsiteY6" fmla="*/ 31750 h 261332"/>
              <a:gd name="connsiteX7" fmla="*/ 1631950 w 2139950"/>
              <a:gd name="connsiteY7" fmla="*/ 177800 h 261332"/>
              <a:gd name="connsiteX8" fmla="*/ 1930400 w 2139950"/>
              <a:gd name="connsiteY8" fmla="*/ 254000 h 261332"/>
              <a:gd name="connsiteX9" fmla="*/ 2139950 w 2139950"/>
              <a:gd name="connsiteY9" fmla="*/ 254000 h 26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950" h="261332">
                <a:moveTo>
                  <a:pt x="0" y="12700"/>
                </a:moveTo>
                <a:cubicBezTo>
                  <a:pt x="89429" y="42862"/>
                  <a:pt x="178858" y="73025"/>
                  <a:pt x="273050" y="95250"/>
                </a:cubicBezTo>
                <a:cubicBezTo>
                  <a:pt x="367242" y="117475"/>
                  <a:pt x="460375" y="139700"/>
                  <a:pt x="565150" y="146050"/>
                </a:cubicBezTo>
                <a:cubicBezTo>
                  <a:pt x="669925" y="152400"/>
                  <a:pt x="809625" y="152400"/>
                  <a:pt x="901700" y="133350"/>
                </a:cubicBezTo>
                <a:cubicBezTo>
                  <a:pt x="993775" y="114300"/>
                  <a:pt x="1056217" y="53975"/>
                  <a:pt x="1117600" y="31750"/>
                </a:cubicBezTo>
                <a:cubicBezTo>
                  <a:pt x="1178983" y="9525"/>
                  <a:pt x="1216025" y="0"/>
                  <a:pt x="1270000" y="0"/>
                </a:cubicBezTo>
                <a:cubicBezTo>
                  <a:pt x="1323975" y="0"/>
                  <a:pt x="1381125" y="2117"/>
                  <a:pt x="1441450" y="31750"/>
                </a:cubicBezTo>
                <a:cubicBezTo>
                  <a:pt x="1501775" y="61383"/>
                  <a:pt x="1550458" y="140758"/>
                  <a:pt x="1631950" y="177800"/>
                </a:cubicBezTo>
                <a:cubicBezTo>
                  <a:pt x="1713442" y="214842"/>
                  <a:pt x="1845733" y="241300"/>
                  <a:pt x="1930400" y="254000"/>
                </a:cubicBezTo>
                <a:cubicBezTo>
                  <a:pt x="2015067" y="266700"/>
                  <a:pt x="2077508" y="260350"/>
                  <a:pt x="2139950" y="2540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Freeform: Shape 127">
            <a:extLst>
              <a:ext uri="{FF2B5EF4-FFF2-40B4-BE49-F238E27FC236}">
                <a16:creationId xmlns:a16="http://schemas.microsoft.com/office/drawing/2014/main" id="{5BC5A63E-917C-E89B-CA30-309B6F670E64}"/>
              </a:ext>
            </a:extLst>
          </p:cNvPr>
          <p:cNvSpPr/>
          <p:nvPr/>
        </p:nvSpPr>
        <p:spPr>
          <a:xfrm>
            <a:off x="4984750" y="3221443"/>
            <a:ext cx="1057275" cy="290107"/>
          </a:xfrm>
          <a:custGeom>
            <a:avLst/>
            <a:gdLst>
              <a:gd name="connsiteX0" fmla="*/ 1057275 w 1057275"/>
              <a:gd name="connsiteY0" fmla="*/ 290107 h 290107"/>
              <a:gd name="connsiteX1" fmla="*/ 857250 w 1057275"/>
              <a:gd name="connsiteY1" fmla="*/ 264707 h 290107"/>
              <a:gd name="connsiteX2" fmla="*/ 717550 w 1057275"/>
              <a:gd name="connsiteY2" fmla="*/ 201207 h 290107"/>
              <a:gd name="connsiteX3" fmla="*/ 539750 w 1057275"/>
              <a:gd name="connsiteY3" fmla="*/ 90082 h 290107"/>
              <a:gd name="connsiteX4" fmla="*/ 476250 w 1057275"/>
              <a:gd name="connsiteY4" fmla="*/ 45632 h 290107"/>
              <a:gd name="connsiteX5" fmla="*/ 387350 w 1057275"/>
              <a:gd name="connsiteY5" fmla="*/ 17057 h 290107"/>
              <a:gd name="connsiteX6" fmla="*/ 234950 w 1057275"/>
              <a:gd name="connsiteY6" fmla="*/ 1182 h 290107"/>
              <a:gd name="connsiteX7" fmla="*/ 0 w 1057275"/>
              <a:gd name="connsiteY7" fmla="*/ 48807 h 29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275" h="290107">
                <a:moveTo>
                  <a:pt x="1057275" y="290107"/>
                </a:moveTo>
                <a:cubicBezTo>
                  <a:pt x="985573" y="284815"/>
                  <a:pt x="913871" y="279524"/>
                  <a:pt x="857250" y="264707"/>
                </a:cubicBezTo>
                <a:cubicBezTo>
                  <a:pt x="800629" y="249890"/>
                  <a:pt x="770467" y="230311"/>
                  <a:pt x="717550" y="201207"/>
                </a:cubicBezTo>
                <a:cubicBezTo>
                  <a:pt x="664633" y="172103"/>
                  <a:pt x="579967" y="116011"/>
                  <a:pt x="539750" y="90082"/>
                </a:cubicBezTo>
                <a:cubicBezTo>
                  <a:pt x="499533" y="64153"/>
                  <a:pt x="501650" y="57803"/>
                  <a:pt x="476250" y="45632"/>
                </a:cubicBezTo>
                <a:cubicBezTo>
                  <a:pt x="450850" y="33461"/>
                  <a:pt x="427567" y="24465"/>
                  <a:pt x="387350" y="17057"/>
                </a:cubicBezTo>
                <a:cubicBezTo>
                  <a:pt x="347133" y="9649"/>
                  <a:pt x="299508" y="-4110"/>
                  <a:pt x="234950" y="1182"/>
                </a:cubicBezTo>
                <a:cubicBezTo>
                  <a:pt x="170392" y="6474"/>
                  <a:pt x="85196" y="27640"/>
                  <a:pt x="0" y="4880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Freeform: Shape 128">
            <a:extLst>
              <a:ext uri="{FF2B5EF4-FFF2-40B4-BE49-F238E27FC236}">
                <a16:creationId xmlns:a16="http://schemas.microsoft.com/office/drawing/2014/main" id="{CBE301AA-6F61-113A-F2A4-DCB04991A6D8}"/>
              </a:ext>
            </a:extLst>
          </p:cNvPr>
          <p:cNvSpPr/>
          <p:nvPr/>
        </p:nvSpPr>
        <p:spPr>
          <a:xfrm>
            <a:off x="3962400" y="3273425"/>
            <a:ext cx="698500" cy="100674"/>
          </a:xfrm>
          <a:custGeom>
            <a:avLst/>
            <a:gdLst>
              <a:gd name="connsiteX0" fmla="*/ 698500 w 698500"/>
              <a:gd name="connsiteY0" fmla="*/ 9525 h 100674"/>
              <a:gd name="connsiteX1" fmla="*/ 612775 w 698500"/>
              <a:gd name="connsiteY1" fmla="*/ 92075 h 100674"/>
              <a:gd name="connsiteX2" fmla="*/ 492125 w 698500"/>
              <a:gd name="connsiteY2" fmla="*/ 95250 h 100674"/>
              <a:gd name="connsiteX3" fmla="*/ 250825 w 698500"/>
              <a:gd name="connsiteY3" fmla="*/ 66675 h 100674"/>
              <a:gd name="connsiteX4" fmla="*/ 0 w 698500"/>
              <a:gd name="connsiteY4" fmla="*/ 0 h 10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0" h="100674">
                <a:moveTo>
                  <a:pt x="698500" y="9525"/>
                </a:moveTo>
                <a:cubicBezTo>
                  <a:pt x="672835" y="43656"/>
                  <a:pt x="647171" y="77788"/>
                  <a:pt x="612775" y="92075"/>
                </a:cubicBezTo>
                <a:cubicBezTo>
                  <a:pt x="578379" y="106363"/>
                  <a:pt x="552450" y="99483"/>
                  <a:pt x="492125" y="95250"/>
                </a:cubicBezTo>
                <a:cubicBezTo>
                  <a:pt x="431800" y="91017"/>
                  <a:pt x="332846" y="82550"/>
                  <a:pt x="250825" y="66675"/>
                </a:cubicBezTo>
                <a:cubicBezTo>
                  <a:pt x="168804" y="50800"/>
                  <a:pt x="84402" y="25400"/>
                  <a:pt x="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Shape 130">
            <a:extLst>
              <a:ext uri="{FF2B5EF4-FFF2-40B4-BE49-F238E27FC236}">
                <a16:creationId xmlns:a16="http://schemas.microsoft.com/office/drawing/2014/main" id="{186BEE61-9DAB-D987-2B45-8AA135BA1656}"/>
              </a:ext>
            </a:extLst>
          </p:cNvPr>
          <p:cNvSpPr/>
          <p:nvPr/>
        </p:nvSpPr>
        <p:spPr>
          <a:xfrm>
            <a:off x="4327361" y="3286008"/>
            <a:ext cx="350804" cy="144326"/>
          </a:xfrm>
          <a:custGeom>
            <a:avLst/>
            <a:gdLst>
              <a:gd name="connsiteX0" fmla="*/ 343064 w 350804"/>
              <a:gd name="connsiteY0" fmla="*/ 117 h 144326"/>
              <a:gd name="connsiteX1" fmla="*/ 343064 w 350804"/>
              <a:gd name="connsiteY1" fmla="*/ 60442 h 144326"/>
              <a:gd name="connsiteX2" fmla="*/ 282739 w 350804"/>
              <a:gd name="connsiteY2" fmla="*/ 120767 h 144326"/>
              <a:gd name="connsiteX3" fmla="*/ 152564 w 350804"/>
              <a:gd name="connsiteY3" fmla="*/ 142992 h 144326"/>
              <a:gd name="connsiteX4" fmla="*/ 164 w 350804"/>
              <a:gd name="connsiteY4" fmla="*/ 85842 h 144326"/>
              <a:gd name="connsiteX5" fmla="*/ 123989 w 350804"/>
              <a:gd name="connsiteY5" fmla="*/ 95367 h 144326"/>
              <a:gd name="connsiteX6" fmla="*/ 171614 w 350804"/>
              <a:gd name="connsiteY6" fmla="*/ 95367 h 144326"/>
              <a:gd name="connsiteX7" fmla="*/ 219239 w 350804"/>
              <a:gd name="connsiteY7" fmla="*/ 92192 h 144326"/>
              <a:gd name="connsiteX8" fmla="*/ 279564 w 350804"/>
              <a:gd name="connsiteY8" fmla="*/ 76317 h 144326"/>
              <a:gd name="connsiteX9" fmla="*/ 343064 w 350804"/>
              <a:gd name="connsiteY9" fmla="*/ 117 h 14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804" h="144326">
                <a:moveTo>
                  <a:pt x="343064" y="117"/>
                </a:moveTo>
                <a:cubicBezTo>
                  <a:pt x="353647" y="-2529"/>
                  <a:pt x="353118" y="40334"/>
                  <a:pt x="343064" y="60442"/>
                </a:cubicBezTo>
                <a:cubicBezTo>
                  <a:pt x="333010" y="80550"/>
                  <a:pt x="314489" y="107009"/>
                  <a:pt x="282739" y="120767"/>
                </a:cubicBezTo>
                <a:cubicBezTo>
                  <a:pt x="250989" y="134525"/>
                  <a:pt x="199660" y="148813"/>
                  <a:pt x="152564" y="142992"/>
                </a:cubicBezTo>
                <a:cubicBezTo>
                  <a:pt x="105468" y="137171"/>
                  <a:pt x="4926" y="93780"/>
                  <a:pt x="164" y="85842"/>
                </a:cubicBezTo>
                <a:cubicBezTo>
                  <a:pt x="-4599" y="77905"/>
                  <a:pt x="95414" y="93780"/>
                  <a:pt x="123989" y="95367"/>
                </a:cubicBezTo>
                <a:cubicBezTo>
                  <a:pt x="152564" y="96955"/>
                  <a:pt x="155739" y="95896"/>
                  <a:pt x="171614" y="95367"/>
                </a:cubicBezTo>
                <a:cubicBezTo>
                  <a:pt x="187489" y="94838"/>
                  <a:pt x="201247" y="95367"/>
                  <a:pt x="219239" y="92192"/>
                </a:cubicBezTo>
                <a:cubicBezTo>
                  <a:pt x="237231" y="89017"/>
                  <a:pt x="261572" y="88488"/>
                  <a:pt x="279564" y="76317"/>
                </a:cubicBezTo>
                <a:cubicBezTo>
                  <a:pt x="297556" y="64146"/>
                  <a:pt x="332481" y="2763"/>
                  <a:pt x="343064" y="117"/>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Freeform: Shape 131">
            <a:extLst>
              <a:ext uri="{FF2B5EF4-FFF2-40B4-BE49-F238E27FC236}">
                <a16:creationId xmlns:a16="http://schemas.microsoft.com/office/drawing/2014/main" id="{458C74CE-9717-D8F1-1EC2-BA6D51D4D5FA}"/>
              </a:ext>
            </a:extLst>
          </p:cNvPr>
          <p:cNvSpPr/>
          <p:nvPr/>
        </p:nvSpPr>
        <p:spPr>
          <a:xfrm>
            <a:off x="4782066" y="3231914"/>
            <a:ext cx="98361" cy="111532"/>
          </a:xfrm>
          <a:custGeom>
            <a:avLst/>
            <a:gdLst>
              <a:gd name="connsiteX0" fmla="*/ 18534 w 98361"/>
              <a:gd name="connsiteY0" fmla="*/ 6586 h 111532"/>
              <a:gd name="connsiteX1" fmla="*/ 2659 w 98361"/>
              <a:gd name="connsiteY1" fmla="*/ 101836 h 111532"/>
              <a:gd name="connsiteX2" fmla="*/ 59809 w 98361"/>
              <a:gd name="connsiteY2" fmla="*/ 98661 h 111532"/>
              <a:gd name="connsiteX3" fmla="*/ 97909 w 98361"/>
              <a:gd name="connsiteY3" fmla="*/ 16111 h 111532"/>
              <a:gd name="connsiteX4" fmla="*/ 18534 w 98361"/>
              <a:gd name="connsiteY4" fmla="*/ 6586 h 11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61" h="111532">
                <a:moveTo>
                  <a:pt x="18534" y="6586"/>
                </a:moveTo>
                <a:cubicBezTo>
                  <a:pt x="2659" y="20874"/>
                  <a:pt x="-4220" y="86490"/>
                  <a:pt x="2659" y="101836"/>
                </a:cubicBezTo>
                <a:cubicBezTo>
                  <a:pt x="9538" y="117182"/>
                  <a:pt x="43934" y="112949"/>
                  <a:pt x="59809" y="98661"/>
                </a:cubicBezTo>
                <a:cubicBezTo>
                  <a:pt x="75684" y="84374"/>
                  <a:pt x="102142" y="28282"/>
                  <a:pt x="97909" y="16111"/>
                </a:cubicBezTo>
                <a:cubicBezTo>
                  <a:pt x="93676" y="3940"/>
                  <a:pt x="34409" y="-7702"/>
                  <a:pt x="18534" y="6586"/>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Freeform: Shape 132">
            <a:extLst>
              <a:ext uri="{FF2B5EF4-FFF2-40B4-BE49-F238E27FC236}">
                <a16:creationId xmlns:a16="http://schemas.microsoft.com/office/drawing/2014/main" id="{F972447D-83F4-270C-39C9-410A8B0DB1D0}"/>
              </a:ext>
            </a:extLst>
          </p:cNvPr>
          <p:cNvSpPr/>
          <p:nvPr/>
        </p:nvSpPr>
        <p:spPr>
          <a:xfrm>
            <a:off x="4643347" y="2995427"/>
            <a:ext cx="171541" cy="390791"/>
          </a:xfrm>
          <a:custGeom>
            <a:avLst/>
            <a:gdLst>
              <a:gd name="connsiteX0" fmla="*/ 14378 w 171541"/>
              <a:gd name="connsiteY0" fmla="*/ 52573 h 390791"/>
              <a:gd name="connsiteX1" fmla="*/ 128678 w 171541"/>
              <a:gd name="connsiteY1" fmla="*/ 186 h 390791"/>
              <a:gd name="connsiteX2" fmla="*/ 157253 w 171541"/>
              <a:gd name="connsiteY2" fmla="*/ 66861 h 390791"/>
              <a:gd name="connsiteX3" fmla="*/ 171541 w 171541"/>
              <a:gd name="connsiteY3" fmla="*/ 128773 h 390791"/>
              <a:gd name="connsiteX4" fmla="*/ 157253 w 171541"/>
              <a:gd name="connsiteY4" fmla="*/ 209736 h 390791"/>
              <a:gd name="connsiteX5" fmla="*/ 138203 w 171541"/>
              <a:gd name="connsiteY5" fmla="*/ 285936 h 390791"/>
              <a:gd name="connsiteX6" fmla="*/ 138203 w 171541"/>
              <a:gd name="connsiteY6" fmla="*/ 352611 h 390791"/>
              <a:gd name="connsiteX7" fmla="*/ 4853 w 171541"/>
              <a:gd name="connsiteY7" fmla="*/ 390711 h 390791"/>
              <a:gd name="connsiteX8" fmla="*/ 28666 w 171541"/>
              <a:gd name="connsiteY8" fmla="*/ 343086 h 390791"/>
              <a:gd name="connsiteX9" fmla="*/ 23903 w 171541"/>
              <a:gd name="connsiteY9" fmla="*/ 290698 h 390791"/>
              <a:gd name="connsiteX10" fmla="*/ 47716 w 171541"/>
              <a:gd name="connsiteY10" fmla="*/ 204973 h 390791"/>
              <a:gd name="connsiteX11" fmla="*/ 14378 w 171541"/>
              <a:gd name="connsiteY11" fmla="*/ 52573 h 39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541" h="390791">
                <a:moveTo>
                  <a:pt x="14378" y="52573"/>
                </a:moveTo>
                <a:cubicBezTo>
                  <a:pt x="27872" y="18442"/>
                  <a:pt x="104865" y="-2195"/>
                  <a:pt x="128678" y="186"/>
                </a:cubicBezTo>
                <a:cubicBezTo>
                  <a:pt x="152491" y="2567"/>
                  <a:pt x="150109" y="45430"/>
                  <a:pt x="157253" y="66861"/>
                </a:cubicBezTo>
                <a:cubicBezTo>
                  <a:pt x="164397" y="88292"/>
                  <a:pt x="171541" y="104961"/>
                  <a:pt x="171541" y="128773"/>
                </a:cubicBezTo>
                <a:cubicBezTo>
                  <a:pt x="171541" y="152585"/>
                  <a:pt x="162809" y="183542"/>
                  <a:pt x="157253" y="209736"/>
                </a:cubicBezTo>
                <a:cubicBezTo>
                  <a:pt x="151697" y="235930"/>
                  <a:pt x="141378" y="262124"/>
                  <a:pt x="138203" y="285936"/>
                </a:cubicBezTo>
                <a:cubicBezTo>
                  <a:pt x="135028" y="309749"/>
                  <a:pt x="160428" y="335149"/>
                  <a:pt x="138203" y="352611"/>
                </a:cubicBezTo>
                <a:cubicBezTo>
                  <a:pt x="115978" y="370073"/>
                  <a:pt x="23109" y="392299"/>
                  <a:pt x="4853" y="390711"/>
                </a:cubicBezTo>
                <a:cubicBezTo>
                  <a:pt x="-13403" y="389124"/>
                  <a:pt x="25491" y="359755"/>
                  <a:pt x="28666" y="343086"/>
                </a:cubicBezTo>
                <a:cubicBezTo>
                  <a:pt x="31841" y="326417"/>
                  <a:pt x="20728" y="313717"/>
                  <a:pt x="23903" y="290698"/>
                </a:cubicBezTo>
                <a:cubicBezTo>
                  <a:pt x="27078" y="267679"/>
                  <a:pt x="48510" y="243867"/>
                  <a:pt x="47716" y="204973"/>
                </a:cubicBezTo>
                <a:cubicBezTo>
                  <a:pt x="46922" y="166079"/>
                  <a:pt x="884" y="86704"/>
                  <a:pt x="14378" y="52573"/>
                </a:cubicBezTo>
                <a:close/>
              </a:path>
            </a:pathLst>
          </a:cu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Freeform: Shape 133">
            <a:extLst>
              <a:ext uri="{FF2B5EF4-FFF2-40B4-BE49-F238E27FC236}">
                <a16:creationId xmlns:a16="http://schemas.microsoft.com/office/drawing/2014/main" id="{95B3F7A2-780D-49E4-962A-EE09F105A381}"/>
              </a:ext>
            </a:extLst>
          </p:cNvPr>
          <p:cNvSpPr/>
          <p:nvPr/>
        </p:nvSpPr>
        <p:spPr>
          <a:xfrm>
            <a:off x="7151015" y="2250392"/>
            <a:ext cx="821295" cy="990512"/>
          </a:xfrm>
          <a:custGeom>
            <a:avLst/>
            <a:gdLst>
              <a:gd name="connsiteX0" fmla="*/ 277950 w 821295"/>
              <a:gd name="connsiteY0" fmla="*/ 987585 h 990512"/>
              <a:gd name="connsiteX1" fmla="*/ 292238 w 821295"/>
              <a:gd name="connsiteY1" fmla="*/ 858998 h 990512"/>
              <a:gd name="connsiteX2" fmla="*/ 263663 w 821295"/>
              <a:gd name="connsiteY2" fmla="*/ 744698 h 990512"/>
              <a:gd name="connsiteX3" fmla="*/ 163650 w 821295"/>
              <a:gd name="connsiteY3" fmla="*/ 549435 h 990512"/>
              <a:gd name="connsiteX4" fmla="*/ 63638 w 821295"/>
              <a:gd name="connsiteY4" fmla="*/ 363698 h 990512"/>
              <a:gd name="connsiteX5" fmla="*/ 1725 w 821295"/>
              <a:gd name="connsiteY5" fmla="*/ 244635 h 990512"/>
              <a:gd name="connsiteX6" fmla="*/ 25538 w 821295"/>
              <a:gd name="connsiteY6" fmla="*/ 96998 h 990512"/>
              <a:gd name="connsiteX7" fmla="*/ 111263 w 821295"/>
              <a:gd name="connsiteY7" fmla="*/ 39848 h 990512"/>
              <a:gd name="connsiteX8" fmla="*/ 301763 w 821295"/>
              <a:gd name="connsiteY8" fmla="*/ 1748 h 990512"/>
              <a:gd name="connsiteX9" fmla="*/ 492263 w 821295"/>
              <a:gd name="connsiteY9" fmla="*/ 11273 h 990512"/>
              <a:gd name="connsiteX10" fmla="*/ 711338 w 821295"/>
              <a:gd name="connsiteY10" fmla="*/ 54135 h 990512"/>
              <a:gd name="connsiteX11" fmla="*/ 820875 w 821295"/>
              <a:gd name="connsiteY11" fmla="*/ 125573 h 990512"/>
              <a:gd name="connsiteX12" fmla="*/ 744675 w 821295"/>
              <a:gd name="connsiteY12" fmla="*/ 277973 h 990512"/>
              <a:gd name="connsiteX13" fmla="*/ 635138 w 821295"/>
              <a:gd name="connsiteY13" fmla="*/ 477998 h 990512"/>
              <a:gd name="connsiteX14" fmla="*/ 435113 w 821295"/>
              <a:gd name="connsiteY14" fmla="*/ 725648 h 990512"/>
              <a:gd name="connsiteX15" fmla="*/ 277950 w 821295"/>
              <a:gd name="connsiteY15" fmla="*/ 987585 h 9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295" h="990512">
                <a:moveTo>
                  <a:pt x="277950" y="987585"/>
                </a:moveTo>
                <a:cubicBezTo>
                  <a:pt x="254138" y="1009810"/>
                  <a:pt x="294619" y="899479"/>
                  <a:pt x="292238" y="858998"/>
                </a:cubicBezTo>
                <a:cubicBezTo>
                  <a:pt x="289857" y="818517"/>
                  <a:pt x="285094" y="796292"/>
                  <a:pt x="263663" y="744698"/>
                </a:cubicBezTo>
                <a:cubicBezTo>
                  <a:pt x="242232" y="693104"/>
                  <a:pt x="196987" y="612935"/>
                  <a:pt x="163650" y="549435"/>
                </a:cubicBezTo>
                <a:cubicBezTo>
                  <a:pt x="130313" y="485935"/>
                  <a:pt x="90625" y="414498"/>
                  <a:pt x="63638" y="363698"/>
                </a:cubicBezTo>
                <a:cubicBezTo>
                  <a:pt x="36651" y="312898"/>
                  <a:pt x="8075" y="289085"/>
                  <a:pt x="1725" y="244635"/>
                </a:cubicBezTo>
                <a:cubicBezTo>
                  <a:pt x="-4625" y="200185"/>
                  <a:pt x="7282" y="131129"/>
                  <a:pt x="25538" y="96998"/>
                </a:cubicBezTo>
                <a:cubicBezTo>
                  <a:pt x="43794" y="62867"/>
                  <a:pt x="65225" y="55723"/>
                  <a:pt x="111263" y="39848"/>
                </a:cubicBezTo>
                <a:cubicBezTo>
                  <a:pt x="157300" y="23973"/>
                  <a:pt x="238263" y="6510"/>
                  <a:pt x="301763" y="1748"/>
                </a:cubicBezTo>
                <a:cubicBezTo>
                  <a:pt x="365263" y="-3014"/>
                  <a:pt x="424001" y="2542"/>
                  <a:pt x="492263" y="11273"/>
                </a:cubicBezTo>
                <a:cubicBezTo>
                  <a:pt x="560525" y="20004"/>
                  <a:pt x="656569" y="35085"/>
                  <a:pt x="711338" y="54135"/>
                </a:cubicBezTo>
                <a:cubicBezTo>
                  <a:pt x="766107" y="73185"/>
                  <a:pt x="815319" y="88267"/>
                  <a:pt x="820875" y="125573"/>
                </a:cubicBezTo>
                <a:cubicBezTo>
                  <a:pt x="826431" y="162879"/>
                  <a:pt x="775631" y="219235"/>
                  <a:pt x="744675" y="277973"/>
                </a:cubicBezTo>
                <a:cubicBezTo>
                  <a:pt x="713719" y="336711"/>
                  <a:pt x="686732" y="403386"/>
                  <a:pt x="635138" y="477998"/>
                </a:cubicBezTo>
                <a:cubicBezTo>
                  <a:pt x="583544" y="552610"/>
                  <a:pt x="491469" y="642304"/>
                  <a:pt x="435113" y="725648"/>
                </a:cubicBezTo>
                <a:cubicBezTo>
                  <a:pt x="378757" y="808992"/>
                  <a:pt x="301762" y="965360"/>
                  <a:pt x="277950" y="987585"/>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Freeform: Shape 134">
            <a:extLst>
              <a:ext uri="{FF2B5EF4-FFF2-40B4-BE49-F238E27FC236}">
                <a16:creationId xmlns:a16="http://schemas.microsoft.com/office/drawing/2014/main" id="{4CE88062-0A37-A0C5-3EAC-01C9CFF2B051}"/>
              </a:ext>
            </a:extLst>
          </p:cNvPr>
          <p:cNvSpPr/>
          <p:nvPr/>
        </p:nvSpPr>
        <p:spPr>
          <a:xfrm>
            <a:off x="7014076" y="2119336"/>
            <a:ext cx="1100701" cy="1144041"/>
          </a:xfrm>
          <a:custGeom>
            <a:avLst/>
            <a:gdLst>
              <a:gd name="connsiteX0" fmla="*/ 272014 w 1100701"/>
              <a:gd name="connsiteY0" fmla="*/ 1144041 h 1144041"/>
              <a:gd name="connsiteX1" fmla="*/ 297414 w 1100701"/>
              <a:gd name="connsiteY1" fmla="*/ 1074191 h 1144041"/>
              <a:gd name="connsiteX2" fmla="*/ 294239 w 1100701"/>
              <a:gd name="connsiteY2" fmla="*/ 988466 h 1144041"/>
              <a:gd name="connsiteX3" fmla="*/ 268839 w 1100701"/>
              <a:gd name="connsiteY3" fmla="*/ 912266 h 1144041"/>
              <a:gd name="connsiteX4" fmla="*/ 211689 w 1100701"/>
              <a:gd name="connsiteY4" fmla="*/ 801141 h 1144041"/>
              <a:gd name="connsiteX5" fmla="*/ 151364 w 1100701"/>
              <a:gd name="connsiteY5" fmla="*/ 693191 h 1144041"/>
              <a:gd name="connsiteX6" fmla="*/ 84689 w 1100701"/>
              <a:gd name="connsiteY6" fmla="*/ 588416 h 1144041"/>
              <a:gd name="connsiteX7" fmla="*/ 27539 w 1100701"/>
              <a:gd name="connsiteY7" fmla="*/ 496341 h 1144041"/>
              <a:gd name="connsiteX8" fmla="*/ 8489 w 1100701"/>
              <a:gd name="connsiteY8" fmla="*/ 429666 h 1144041"/>
              <a:gd name="connsiteX9" fmla="*/ 2139 w 1100701"/>
              <a:gd name="connsiteY9" fmla="*/ 347116 h 1144041"/>
              <a:gd name="connsiteX10" fmla="*/ 2139 w 1100701"/>
              <a:gd name="connsiteY10" fmla="*/ 277266 h 1144041"/>
              <a:gd name="connsiteX11" fmla="*/ 27539 w 1100701"/>
              <a:gd name="connsiteY11" fmla="*/ 204241 h 1144041"/>
              <a:gd name="connsiteX12" fmla="*/ 71989 w 1100701"/>
              <a:gd name="connsiteY12" fmla="*/ 115341 h 1144041"/>
              <a:gd name="connsiteX13" fmla="*/ 170414 w 1100701"/>
              <a:gd name="connsiteY13" fmla="*/ 51841 h 1144041"/>
              <a:gd name="connsiteX14" fmla="*/ 465689 w 1100701"/>
              <a:gd name="connsiteY14" fmla="*/ 4216 h 1144041"/>
              <a:gd name="connsiteX15" fmla="*/ 722864 w 1100701"/>
              <a:gd name="connsiteY15" fmla="*/ 7391 h 1144041"/>
              <a:gd name="connsiteX16" fmla="*/ 891139 w 1100701"/>
              <a:gd name="connsiteY16" fmla="*/ 48666 h 1144041"/>
              <a:gd name="connsiteX17" fmla="*/ 1024489 w 1100701"/>
              <a:gd name="connsiteY17" fmla="*/ 137566 h 1144041"/>
              <a:gd name="connsiteX18" fmla="*/ 1072114 w 1100701"/>
              <a:gd name="connsiteY18" fmla="*/ 201066 h 1144041"/>
              <a:gd name="connsiteX19" fmla="*/ 1100689 w 1100701"/>
              <a:gd name="connsiteY19" fmla="*/ 289966 h 1144041"/>
              <a:gd name="connsiteX20" fmla="*/ 1068939 w 1100701"/>
              <a:gd name="connsiteY20" fmla="*/ 385216 h 1144041"/>
              <a:gd name="connsiteX21" fmla="*/ 1024489 w 1100701"/>
              <a:gd name="connsiteY21" fmla="*/ 509041 h 1144041"/>
              <a:gd name="connsiteX22" fmla="*/ 926064 w 1100701"/>
              <a:gd name="connsiteY22" fmla="*/ 645566 h 1144041"/>
              <a:gd name="connsiteX23" fmla="*/ 811764 w 1100701"/>
              <a:gd name="connsiteY23" fmla="*/ 772566 h 1144041"/>
              <a:gd name="connsiteX24" fmla="*/ 719689 w 1100701"/>
              <a:gd name="connsiteY24" fmla="*/ 886866 h 1144041"/>
              <a:gd name="connsiteX25" fmla="*/ 633964 w 1100701"/>
              <a:gd name="connsiteY25" fmla="*/ 1010691 h 1144041"/>
              <a:gd name="connsiteX26" fmla="*/ 586339 w 1100701"/>
              <a:gd name="connsiteY26" fmla="*/ 1144041 h 11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0701" h="1144041">
                <a:moveTo>
                  <a:pt x="272014" y="1144041"/>
                </a:moveTo>
                <a:cubicBezTo>
                  <a:pt x="282862" y="1122080"/>
                  <a:pt x="293710" y="1100120"/>
                  <a:pt x="297414" y="1074191"/>
                </a:cubicBezTo>
                <a:cubicBezTo>
                  <a:pt x="301118" y="1048262"/>
                  <a:pt x="299001" y="1015453"/>
                  <a:pt x="294239" y="988466"/>
                </a:cubicBezTo>
                <a:cubicBezTo>
                  <a:pt x="289477" y="961479"/>
                  <a:pt x="282597" y="943487"/>
                  <a:pt x="268839" y="912266"/>
                </a:cubicBezTo>
                <a:cubicBezTo>
                  <a:pt x="255081" y="881045"/>
                  <a:pt x="231268" y="837653"/>
                  <a:pt x="211689" y="801141"/>
                </a:cubicBezTo>
                <a:cubicBezTo>
                  <a:pt x="192110" y="764628"/>
                  <a:pt x="172531" y="728645"/>
                  <a:pt x="151364" y="693191"/>
                </a:cubicBezTo>
                <a:cubicBezTo>
                  <a:pt x="130197" y="657737"/>
                  <a:pt x="105326" y="621224"/>
                  <a:pt x="84689" y="588416"/>
                </a:cubicBezTo>
                <a:cubicBezTo>
                  <a:pt x="64052" y="555608"/>
                  <a:pt x="40239" y="522799"/>
                  <a:pt x="27539" y="496341"/>
                </a:cubicBezTo>
                <a:cubicBezTo>
                  <a:pt x="14839" y="469883"/>
                  <a:pt x="12722" y="454537"/>
                  <a:pt x="8489" y="429666"/>
                </a:cubicBezTo>
                <a:cubicBezTo>
                  <a:pt x="4256" y="404795"/>
                  <a:pt x="3197" y="372516"/>
                  <a:pt x="2139" y="347116"/>
                </a:cubicBezTo>
                <a:cubicBezTo>
                  <a:pt x="1081" y="321716"/>
                  <a:pt x="-2094" y="301078"/>
                  <a:pt x="2139" y="277266"/>
                </a:cubicBezTo>
                <a:cubicBezTo>
                  <a:pt x="6372" y="253454"/>
                  <a:pt x="15897" y="231228"/>
                  <a:pt x="27539" y="204241"/>
                </a:cubicBezTo>
                <a:cubicBezTo>
                  <a:pt x="39181" y="177254"/>
                  <a:pt x="48176" y="140741"/>
                  <a:pt x="71989" y="115341"/>
                </a:cubicBezTo>
                <a:cubicBezTo>
                  <a:pt x="95801" y="89941"/>
                  <a:pt x="104797" y="70362"/>
                  <a:pt x="170414" y="51841"/>
                </a:cubicBezTo>
                <a:cubicBezTo>
                  <a:pt x="236031" y="33320"/>
                  <a:pt x="373614" y="11624"/>
                  <a:pt x="465689" y="4216"/>
                </a:cubicBezTo>
                <a:cubicBezTo>
                  <a:pt x="557764" y="-3192"/>
                  <a:pt x="651956" y="-17"/>
                  <a:pt x="722864" y="7391"/>
                </a:cubicBezTo>
                <a:cubicBezTo>
                  <a:pt x="793772" y="14799"/>
                  <a:pt x="840868" y="26970"/>
                  <a:pt x="891139" y="48666"/>
                </a:cubicBezTo>
                <a:cubicBezTo>
                  <a:pt x="941410" y="70362"/>
                  <a:pt x="994326" y="112166"/>
                  <a:pt x="1024489" y="137566"/>
                </a:cubicBezTo>
                <a:cubicBezTo>
                  <a:pt x="1054652" y="162966"/>
                  <a:pt x="1059414" y="175666"/>
                  <a:pt x="1072114" y="201066"/>
                </a:cubicBezTo>
                <a:cubicBezTo>
                  <a:pt x="1084814" y="226466"/>
                  <a:pt x="1101218" y="259274"/>
                  <a:pt x="1100689" y="289966"/>
                </a:cubicBezTo>
                <a:cubicBezTo>
                  <a:pt x="1100160" y="320658"/>
                  <a:pt x="1081639" y="348703"/>
                  <a:pt x="1068939" y="385216"/>
                </a:cubicBezTo>
                <a:cubicBezTo>
                  <a:pt x="1056239" y="421728"/>
                  <a:pt x="1048302" y="465649"/>
                  <a:pt x="1024489" y="509041"/>
                </a:cubicBezTo>
                <a:cubicBezTo>
                  <a:pt x="1000676" y="552433"/>
                  <a:pt x="961518" y="601645"/>
                  <a:pt x="926064" y="645566"/>
                </a:cubicBezTo>
                <a:cubicBezTo>
                  <a:pt x="890610" y="689487"/>
                  <a:pt x="846160" y="732349"/>
                  <a:pt x="811764" y="772566"/>
                </a:cubicBezTo>
                <a:cubicBezTo>
                  <a:pt x="777368" y="812783"/>
                  <a:pt x="749322" y="847178"/>
                  <a:pt x="719689" y="886866"/>
                </a:cubicBezTo>
                <a:cubicBezTo>
                  <a:pt x="690056" y="926553"/>
                  <a:pt x="656189" y="967829"/>
                  <a:pt x="633964" y="1010691"/>
                </a:cubicBezTo>
                <a:cubicBezTo>
                  <a:pt x="611739" y="1053553"/>
                  <a:pt x="599039" y="1098797"/>
                  <a:pt x="586339" y="114404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Freeform: Shape 136">
            <a:extLst>
              <a:ext uri="{FF2B5EF4-FFF2-40B4-BE49-F238E27FC236}">
                <a16:creationId xmlns:a16="http://schemas.microsoft.com/office/drawing/2014/main" id="{1FAB7389-8520-E570-40E9-D537FB02BEBD}"/>
              </a:ext>
            </a:extLst>
          </p:cNvPr>
          <p:cNvSpPr/>
          <p:nvPr/>
        </p:nvSpPr>
        <p:spPr>
          <a:xfrm>
            <a:off x="6353267" y="3309001"/>
            <a:ext cx="2711450" cy="513650"/>
          </a:xfrm>
          <a:custGeom>
            <a:avLst/>
            <a:gdLst>
              <a:gd name="connsiteX0" fmla="*/ 0 w 2711450"/>
              <a:gd name="connsiteY0" fmla="*/ 109025 h 513650"/>
              <a:gd name="connsiteX1" fmla="*/ 228600 w 2711450"/>
              <a:gd name="connsiteY1" fmla="*/ 134425 h 513650"/>
              <a:gd name="connsiteX2" fmla="*/ 393700 w 2711450"/>
              <a:gd name="connsiteY2" fmla="*/ 159825 h 513650"/>
              <a:gd name="connsiteX3" fmla="*/ 539750 w 2711450"/>
              <a:gd name="connsiteY3" fmla="*/ 293175 h 513650"/>
              <a:gd name="connsiteX4" fmla="*/ 704850 w 2711450"/>
              <a:gd name="connsiteY4" fmla="*/ 343975 h 513650"/>
              <a:gd name="connsiteX5" fmla="*/ 958850 w 2711450"/>
              <a:gd name="connsiteY5" fmla="*/ 324925 h 513650"/>
              <a:gd name="connsiteX6" fmla="*/ 1263650 w 2711450"/>
              <a:gd name="connsiteY6" fmla="*/ 255075 h 513650"/>
              <a:gd name="connsiteX7" fmla="*/ 1447800 w 2711450"/>
              <a:gd name="connsiteY7" fmla="*/ 64575 h 513650"/>
              <a:gd name="connsiteX8" fmla="*/ 1568450 w 2711450"/>
              <a:gd name="connsiteY8" fmla="*/ 1075 h 513650"/>
              <a:gd name="connsiteX9" fmla="*/ 1778000 w 2711450"/>
              <a:gd name="connsiteY9" fmla="*/ 32825 h 513650"/>
              <a:gd name="connsiteX10" fmla="*/ 1866900 w 2711450"/>
              <a:gd name="connsiteY10" fmla="*/ 134425 h 513650"/>
              <a:gd name="connsiteX11" fmla="*/ 2000250 w 2711450"/>
              <a:gd name="connsiteY11" fmla="*/ 293175 h 513650"/>
              <a:gd name="connsiteX12" fmla="*/ 2146300 w 2711450"/>
              <a:gd name="connsiteY12" fmla="*/ 413825 h 513650"/>
              <a:gd name="connsiteX13" fmla="*/ 2254250 w 2711450"/>
              <a:gd name="connsiteY13" fmla="*/ 502725 h 513650"/>
              <a:gd name="connsiteX14" fmla="*/ 2711450 w 2711450"/>
              <a:gd name="connsiteY14" fmla="*/ 509075 h 51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1450" h="513650">
                <a:moveTo>
                  <a:pt x="0" y="109025"/>
                </a:moveTo>
                <a:lnTo>
                  <a:pt x="228600" y="134425"/>
                </a:lnTo>
                <a:cubicBezTo>
                  <a:pt x="294217" y="142892"/>
                  <a:pt x="341842" y="133367"/>
                  <a:pt x="393700" y="159825"/>
                </a:cubicBezTo>
                <a:cubicBezTo>
                  <a:pt x="445558" y="186283"/>
                  <a:pt x="487892" y="262483"/>
                  <a:pt x="539750" y="293175"/>
                </a:cubicBezTo>
                <a:cubicBezTo>
                  <a:pt x="591608" y="323867"/>
                  <a:pt x="635000" y="338683"/>
                  <a:pt x="704850" y="343975"/>
                </a:cubicBezTo>
                <a:cubicBezTo>
                  <a:pt x="774700" y="349267"/>
                  <a:pt x="865717" y="339742"/>
                  <a:pt x="958850" y="324925"/>
                </a:cubicBezTo>
                <a:cubicBezTo>
                  <a:pt x="1051983" y="310108"/>
                  <a:pt x="1182158" y="298467"/>
                  <a:pt x="1263650" y="255075"/>
                </a:cubicBezTo>
                <a:cubicBezTo>
                  <a:pt x="1345142" y="211683"/>
                  <a:pt x="1397000" y="106908"/>
                  <a:pt x="1447800" y="64575"/>
                </a:cubicBezTo>
                <a:cubicBezTo>
                  <a:pt x="1498600" y="22242"/>
                  <a:pt x="1513417" y="6367"/>
                  <a:pt x="1568450" y="1075"/>
                </a:cubicBezTo>
                <a:cubicBezTo>
                  <a:pt x="1623483" y="-4217"/>
                  <a:pt x="1728258" y="10600"/>
                  <a:pt x="1778000" y="32825"/>
                </a:cubicBezTo>
                <a:cubicBezTo>
                  <a:pt x="1827742" y="55050"/>
                  <a:pt x="1829858" y="91033"/>
                  <a:pt x="1866900" y="134425"/>
                </a:cubicBezTo>
                <a:cubicBezTo>
                  <a:pt x="1903942" y="177817"/>
                  <a:pt x="1953683" y="246608"/>
                  <a:pt x="2000250" y="293175"/>
                </a:cubicBezTo>
                <a:cubicBezTo>
                  <a:pt x="2046817" y="339742"/>
                  <a:pt x="2146300" y="413825"/>
                  <a:pt x="2146300" y="413825"/>
                </a:cubicBezTo>
                <a:cubicBezTo>
                  <a:pt x="2188633" y="448750"/>
                  <a:pt x="2160058" y="486850"/>
                  <a:pt x="2254250" y="502725"/>
                </a:cubicBezTo>
                <a:cubicBezTo>
                  <a:pt x="2348442" y="518600"/>
                  <a:pt x="2529946" y="513837"/>
                  <a:pt x="2711450" y="50907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Straight Arrow Connector 137">
            <a:extLst>
              <a:ext uri="{FF2B5EF4-FFF2-40B4-BE49-F238E27FC236}">
                <a16:creationId xmlns:a16="http://schemas.microsoft.com/office/drawing/2014/main" id="{3364892F-4DC4-BEB9-8F75-FD0BBFDDA65C}"/>
              </a:ext>
            </a:extLst>
          </p:cNvPr>
          <p:cNvCxnSpPr>
            <a:cxnSpLocks/>
          </p:cNvCxnSpPr>
          <p:nvPr/>
        </p:nvCxnSpPr>
        <p:spPr>
          <a:xfrm>
            <a:off x="5742365" y="2857897"/>
            <a:ext cx="986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A5F67CDC-0839-AC9E-BF75-300CA1397F3F}"/>
              </a:ext>
            </a:extLst>
          </p:cNvPr>
          <p:cNvCxnSpPr>
            <a:cxnSpLocks/>
          </p:cNvCxnSpPr>
          <p:nvPr/>
        </p:nvCxnSpPr>
        <p:spPr>
          <a:xfrm>
            <a:off x="8571313" y="2857897"/>
            <a:ext cx="986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1" name="Freeform: Shape 140">
            <a:extLst>
              <a:ext uri="{FF2B5EF4-FFF2-40B4-BE49-F238E27FC236}">
                <a16:creationId xmlns:a16="http://schemas.microsoft.com/office/drawing/2014/main" id="{54DFA710-7B1D-45F8-4355-DF17E2FA8993}"/>
              </a:ext>
            </a:extLst>
          </p:cNvPr>
          <p:cNvSpPr/>
          <p:nvPr/>
        </p:nvSpPr>
        <p:spPr>
          <a:xfrm>
            <a:off x="7269022" y="2966539"/>
            <a:ext cx="171541" cy="390791"/>
          </a:xfrm>
          <a:custGeom>
            <a:avLst/>
            <a:gdLst>
              <a:gd name="connsiteX0" fmla="*/ 14378 w 171541"/>
              <a:gd name="connsiteY0" fmla="*/ 52573 h 390791"/>
              <a:gd name="connsiteX1" fmla="*/ 128678 w 171541"/>
              <a:gd name="connsiteY1" fmla="*/ 186 h 390791"/>
              <a:gd name="connsiteX2" fmla="*/ 157253 w 171541"/>
              <a:gd name="connsiteY2" fmla="*/ 66861 h 390791"/>
              <a:gd name="connsiteX3" fmla="*/ 171541 w 171541"/>
              <a:gd name="connsiteY3" fmla="*/ 128773 h 390791"/>
              <a:gd name="connsiteX4" fmla="*/ 157253 w 171541"/>
              <a:gd name="connsiteY4" fmla="*/ 209736 h 390791"/>
              <a:gd name="connsiteX5" fmla="*/ 138203 w 171541"/>
              <a:gd name="connsiteY5" fmla="*/ 285936 h 390791"/>
              <a:gd name="connsiteX6" fmla="*/ 138203 w 171541"/>
              <a:gd name="connsiteY6" fmla="*/ 352611 h 390791"/>
              <a:gd name="connsiteX7" fmla="*/ 4853 w 171541"/>
              <a:gd name="connsiteY7" fmla="*/ 390711 h 390791"/>
              <a:gd name="connsiteX8" fmla="*/ 28666 w 171541"/>
              <a:gd name="connsiteY8" fmla="*/ 343086 h 390791"/>
              <a:gd name="connsiteX9" fmla="*/ 23903 w 171541"/>
              <a:gd name="connsiteY9" fmla="*/ 290698 h 390791"/>
              <a:gd name="connsiteX10" fmla="*/ 47716 w 171541"/>
              <a:gd name="connsiteY10" fmla="*/ 204973 h 390791"/>
              <a:gd name="connsiteX11" fmla="*/ 14378 w 171541"/>
              <a:gd name="connsiteY11" fmla="*/ 52573 h 39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541" h="390791">
                <a:moveTo>
                  <a:pt x="14378" y="52573"/>
                </a:moveTo>
                <a:cubicBezTo>
                  <a:pt x="27872" y="18442"/>
                  <a:pt x="104865" y="-2195"/>
                  <a:pt x="128678" y="186"/>
                </a:cubicBezTo>
                <a:cubicBezTo>
                  <a:pt x="152491" y="2567"/>
                  <a:pt x="150109" y="45430"/>
                  <a:pt x="157253" y="66861"/>
                </a:cubicBezTo>
                <a:cubicBezTo>
                  <a:pt x="164397" y="88292"/>
                  <a:pt x="171541" y="104961"/>
                  <a:pt x="171541" y="128773"/>
                </a:cubicBezTo>
                <a:cubicBezTo>
                  <a:pt x="171541" y="152585"/>
                  <a:pt x="162809" y="183542"/>
                  <a:pt x="157253" y="209736"/>
                </a:cubicBezTo>
                <a:cubicBezTo>
                  <a:pt x="151697" y="235930"/>
                  <a:pt x="141378" y="262124"/>
                  <a:pt x="138203" y="285936"/>
                </a:cubicBezTo>
                <a:cubicBezTo>
                  <a:pt x="135028" y="309749"/>
                  <a:pt x="160428" y="335149"/>
                  <a:pt x="138203" y="352611"/>
                </a:cubicBezTo>
                <a:cubicBezTo>
                  <a:pt x="115978" y="370073"/>
                  <a:pt x="23109" y="392299"/>
                  <a:pt x="4853" y="390711"/>
                </a:cubicBezTo>
                <a:cubicBezTo>
                  <a:pt x="-13403" y="389124"/>
                  <a:pt x="25491" y="359755"/>
                  <a:pt x="28666" y="343086"/>
                </a:cubicBezTo>
                <a:cubicBezTo>
                  <a:pt x="31841" y="326417"/>
                  <a:pt x="20728" y="313717"/>
                  <a:pt x="23903" y="290698"/>
                </a:cubicBezTo>
                <a:cubicBezTo>
                  <a:pt x="27078" y="267679"/>
                  <a:pt x="48510" y="243867"/>
                  <a:pt x="47716" y="204973"/>
                </a:cubicBezTo>
                <a:cubicBezTo>
                  <a:pt x="46922" y="166079"/>
                  <a:pt x="884" y="86704"/>
                  <a:pt x="14378" y="52573"/>
                </a:cubicBezTo>
                <a:close/>
              </a:path>
            </a:pathLst>
          </a:cu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Freeform: Shape 146">
            <a:extLst>
              <a:ext uri="{FF2B5EF4-FFF2-40B4-BE49-F238E27FC236}">
                <a16:creationId xmlns:a16="http://schemas.microsoft.com/office/drawing/2014/main" id="{8DEDDFEB-CECD-154C-946D-B07E70E7BB58}"/>
              </a:ext>
            </a:extLst>
          </p:cNvPr>
          <p:cNvSpPr/>
          <p:nvPr/>
        </p:nvSpPr>
        <p:spPr>
          <a:xfrm>
            <a:off x="6386513" y="3119132"/>
            <a:ext cx="2671762" cy="562281"/>
          </a:xfrm>
          <a:custGeom>
            <a:avLst/>
            <a:gdLst>
              <a:gd name="connsiteX0" fmla="*/ 0 w 2671762"/>
              <a:gd name="connsiteY0" fmla="*/ 124131 h 562281"/>
              <a:gd name="connsiteX1" fmla="*/ 381000 w 2671762"/>
              <a:gd name="connsiteY1" fmla="*/ 157468 h 562281"/>
              <a:gd name="connsiteX2" fmla="*/ 528637 w 2671762"/>
              <a:gd name="connsiteY2" fmla="*/ 276531 h 562281"/>
              <a:gd name="connsiteX3" fmla="*/ 581025 w 2671762"/>
              <a:gd name="connsiteY3" fmla="*/ 319393 h 562281"/>
              <a:gd name="connsiteX4" fmla="*/ 809625 w 2671762"/>
              <a:gd name="connsiteY4" fmla="*/ 347968 h 562281"/>
              <a:gd name="connsiteX5" fmla="*/ 1042987 w 2671762"/>
              <a:gd name="connsiteY5" fmla="*/ 314631 h 562281"/>
              <a:gd name="connsiteX6" fmla="*/ 1138237 w 2671762"/>
              <a:gd name="connsiteY6" fmla="*/ 276531 h 562281"/>
              <a:gd name="connsiteX7" fmla="*/ 1238250 w 2671762"/>
              <a:gd name="connsiteY7" fmla="*/ 119368 h 562281"/>
              <a:gd name="connsiteX8" fmla="*/ 1409700 w 2671762"/>
              <a:gd name="connsiteY8" fmla="*/ 38406 h 562281"/>
              <a:gd name="connsiteX9" fmla="*/ 1652587 w 2671762"/>
              <a:gd name="connsiteY9" fmla="*/ 5068 h 562281"/>
              <a:gd name="connsiteX10" fmla="*/ 1914525 w 2671762"/>
              <a:gd name="connsiteY10" fmla="*/ 143181 h 562281"/>
              <a:gd name="connsiteX11" fmla="*/ 1938337 w 2671762"/>
              <a:gd name="connsiteY11" fmla="*/ 152706 h 562281"/>
              <a:gd name="connsiteX12" fmla="*/ 2114550 w 2671762"/>
              <a:gd name="connsiteY12" fmla="*/ 390831 h 562281"/>
              <a:gd name="connsiteX13" fmla="*/ 2219325 w 2671762"/>
              <a:gd name="connsiteY13" fmla="*/ 481318 h 562281"/>
              <a:gd name="connsiteX14" fmla="*/ 2671762 w 2671762"/>
              <a:gd name="connsiteY14" fmla="*/ 562281 h 5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1762" h="562281">
                <a:moveTo>
                  <a:pt x="0" y="124131"/>
                </a:moveTo>
                <a:cubicBezTo>
                  <a:pt x="146447" y="128099"/>
                  <a:pt x="292894" y="132068"/>
                  <a:pt x="381000" y="157468"/>
                </a:cubicBezTo>
                <a:cubicBezTo>
                  <a:pt x="469106" y="182868"/>
                  <a:pt x="528637" y="276531"/>
                  <a:pt x="528637" y="276531"/>
                </a:cubicBezTo>
                <a:cubicBezTo>
                  <a:pt x="561975" y="303519"/>
                  <a:pt x="534194" y="307487"/>
                  <a:pt x="581025" y="319393"/>
                </a:cubicBezTo>
                <a:cubicBezTo>
                  <a:pt x="627856" y="331299"/>
                  <a:pt x="732631" y="348762"/>
                  <a:pt x="809625" y="347968"/>
                </a:cubicBezTo>
                <a:cubicBezTo>
                  <a:pt x="886619" y="347174"/>
                  <a:pt x="988218" y="326537"/>
                  <a:pt x="1042987" y="314631"/>
                </a:cubicBezTo>
                <a:cubicBezTo>
                  <a:pt x="1097756" y="302725"/>
                  <a:pt x="1105693" y="309075"/>
                  <a:pt x="1138237" y="276531"/>
                </a:cubicBezTo>
                <a:cubicBezTo>
                  <a:pt x="1170781" y="243987"/>
                  <a:pt x="1193006" y="159055"/>
                  <a:pt x="1238250" y="119368"/>
                </a:cubicBezTo>
                <a:cubicBezTo>
                  <a:pt x="1283494" y="79681"/>
                  <a:pt x="1340644" y="57456"/>
                  <a:pt x="1409700" y="38406"/>
                </a:cubicBezTo>
                <a:cubicBezTo>
                  <a:pt x="1478756" y="19356"/>
                  <a:pt x="1568450" y="-12394"/>
                  <a:pt x="1652587" y="5068"/>
                </a:cubicBezTo>
                <a:cubicBezTo>
                  <a:pt x="1736724" y="22530"/>
                  <a:pt x="1866900" y="118575"/>
                  <a:pt x="1914525" y="143181"/>
                </a:cubicBezTo>
                <a:cubicBezTo>
                  <a:pt x="1962150" y="167787"/>
                  <a:pt x="1905000" y="111431"/>
                  <a:pt x="1938337" y="152706"/>
                </a:cubicBezTo>
                <a:cubicBezTo>
                  <a:pt x="1971674" y="193981"/>
                  <a:pt x="2067719" y="336062"/>
                  <a:pt x="2114550" y="390831"/>
                </a:cubicBezTo>
                <a:cubicBezTo>
                  <a:pt x="2161381" y="445600"/>
                  <a:pt x="2126456" y="452743"/>
                  <a:pt x="2219325" y="481318"/>
                </a:cubicBezTo>
                <a:cubicBezTo>
                  <a:pt x="2312194" y="509893"/>
                  <a:pt x="2491978" y="536087"/>
                  <a:pt x="2671762" y="56228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Freeform: Shape 147">
            <a:extLst>
              <a:ext uri="{FF2B5EF4-FFF2-40B4-BE49-F238E27FC236}">
                <a16:creationId xmlns:a16="http://schemas.microsoft.com/office/drawing/2014/main" id="{7BEF3FC3-DBA2-8E9D-FC77-BDB93C1D1CAA}"/>
              </a:ext>
            </a:extLst>
          </p:cNvPr>
          <p:cNvSpPr/>
          <p:nvPr/>
        </p:nvSpPr>
        <p:spPr>
          <a:xfrm>
            <a:off x="6943303" y="3245288"/>
            <a:ext cx="368475" cy="111363"/>
          </a:xfrm>
          <a:custGeom>
            <a:avLst/>
            <a:gdLst>
              <a:gd name="connsiteX0" fmla="*/ 343322 w 368475"/>
              <a:gd name="connsiteY0" fmla="*/ 5118 h 111363"/>
              <a:gd name="connsiteX1" fmla="*/ 331416 w 368475"/>
              <a:gd name="connsiteY1" fmla="*/ 107512 h 111363"/>
              <a:gd name="connsiteX2" fmla="*/ 198066 w 368475"/>
              <a:gd name="connsiteY2" fmla="*/ 83700 h 111363"/>
              <a:gd name="connsiteX3" fmla="*/ 40903 w 368475"/>
              <a:gd name="connsiteY3" fmla="*/ 26550 h 111363"/>
              <a:gd name="connsiteX4" fmla="*/ 24235 w 368475"/>
              <a:gd name="connsiteY4" fmla="*/ 17025 h 111363"/>
              <a:gd name="connsiteX5" fmla="*/ 343322 w 368475"/>
              <a:gd name="connsiteY5" fmla="*/ 5118 h 1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75" h="111363">
                <a:moveTo>
                  <a:pt x="343322" y="5118"/>
                </a:moveTo>
                <a:cubicBezTo>
                  <a:pt x="394519" y="20199"/>
                  <a:pt x="355625" y="94415"/>
                  <a:pt x="331416" y="107512"/>
                </a:cubicBezTo>
                <a:cubicBezTo>
                  <a:pt x="307207" y="120609"/>
                  <a:pt x="246485" y="97194"/>
                  <a:pt x="198066" y="83700"/>
                </a:cubicBezTo>
                <a:cubicBezTo>
                  <a:pt x="149647" y="70206"/>
                  <a:pt x="69875" y="37662"/>
                  <a:pt x="40903" y="26550"/>
                </a:cubicBezTo>
                <a:cubicBezTo>
                  <a:pt x="11931" y="15438"/>
                  <a:pt x="-25375" y="21391"/>
                  <a:pt x="24235" y="17025"/>
                </a:cubicBezTo>
                <a:cubicBezTo>
                  <a:pt x="73844" y="12659"/>
                  <a:pt x="292125" y="-9963"/>
                  <a:pt x="343322" y="5118"/>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Freeform: Shape 148">
            <a:extLst>
              <a:ext uri="{FF2B5EF4-FFF2-40B4-BE49-F238E27FC236}">
                <a16:creationId xmlns:a16="http://schemas.microsoft.com/office/drawing/2014/main" id="{22191AF3-9FB2-1803-5784-4078C882759C}"/>
              </a:ext>
            </a:extLst>
          </p:cNvPr>
          <p:cNvSpPr/>
          <p:nvPr/>
        </p:nvSpPr>
        <p:spPr>
          <a:xfrm>
            <a:off x="7400432" y="3243910"/>
            <a:ext cx="193394" cy="73180"/>
          </a:xfrm>
          <a:custGeom>
            <a:avLst/>
            <a:gdLst>
              <a:gd name="connsiteX0" fmla="*/ 17162 w 193394"/>
              <a:gd name="connsiteY0" fmla="*/ 11259 h 73180"/>
              <a:gd name="connsiteX1" fmla="*/ 26687 w 193394"/>
              <a:gd name="connsiteY1" fmla="*/ 73171 h 73180"/>
              <a:gd name="connsiteX2" fmla="*/ 193374 w 193394"/>
              <a:gd name="connsiteY2" fmla="*/ 6496 h 73180"/>
              <a:gd name="connsiteX3" fmla="*/ 17162 w 193394"/>
              <a:gd name="connsiteY3" fmla="*/ 11259 h 73180"/>
            </a:gdLst>
            <a:ahLst/>
            <a:cxnLst>
              <a:cxn ang="0">
                <a:pos x="connsiteX0" y="connsiteY0"/>
              </a:cxn>
              <a:cxn ang="0">
                <a:pos x="connsiteX1" y="connsiteY1"/>
              </a:cxn>
              <a:cxn ang="0">
                <a:pos x="connsiteX2" y="connsiteY2"/>
              </a:cxn>
              <a:cxn ang="0">
                <a:pos x="connsiteX3" y="connsiteY3"/>
              </a:cxn>
            </a:cxnLst>
            <a:rect l="l" t="t" r="r" b="b"/>
            <a:pathLst>
              <a:path w="193394" h="73180">
                <a:moveTo>
                  <a:pt x="17162" y="11259"/>
                </a:moveTo>
                <a:cubicBezTo>
                  <a:pt x="-10619" y="22371"/>
                  <a:pt x="-2682" y="73965"/>
                  <a:pt x="26687" y="73171"/>
                </a:cubicBezTo>
                <a:cubicBezTo>
                  <a:pt x="56056" y="72377"/>
                  <a:pt x="195358" y="18005"/>
                  <a:pt x="193374" y="6496"/>
                </a:cubicBezTo>
                <a:cubicBezTo>
                  <a:pt x="191390" y="-5013"/>
                  <a:pt x="44943" y="147"/>
                  <a:pt x="17162" y="11259"/>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Freeform: Shape 149">
            <a:extLst>
              <a:ext uri="{FF2B5EF4-FFF2-40B4-BE49-F238E27FC236}">
                <a16:creationId xmlns:a16="http://schemas.microsoft.com/office/drawing/2014/main" id="{AB0DF232-7091-B3CA-6968-34E474B96813}"/>
              </a:ext>
            </a:extLst>
          </p:cNvPr>
          <p:cNvSpPr/>
          <p:nvPr/>
        </p:nvSpPr>
        <p:spPr>
          <a:xfrm>
            <a:off x="6779720" y="3240904"/>
            <a:ext cx="829635" cy="237540"/>
          </a:xfrm>
          <a:custGeom>
            <a:avLst/>
            <a:gdLst>
              <a:gd name="connsiteX0" fmla="*/ 829255 w 829635"/>
              <a:gd name="connsiteY0" fmla="*/ 1322 h 237540"/>
              <a:gd name="connsiteX1" fmla="*/ 729243 w 829635"/>
              <a:gd name="connsiteY1" fmla="*/ 163247 h 237540"/>
              <a:gd name="connsiteX2" fmla="*/ 533980 w 829635"/>
              <a:gd name="connsiteY2" fmla="*/ 234685 h 237540"/>
              <a:gd name="connsiteX3" fmla="*/ 214893 w 829635"/>
              <a:gd name="connsiteY3" fmla="*/ 215635 h 237540"/>
              <a:gd name="connsiteX4" fmla="*/ 119643 w 829635"/>
              <a:gd name="connsiteY4" fmla="*/ 144197 h 237540"/>
              <a:gd name="connsiteX5" fmla="*/ 580 w 829635"/>
              <a:gd name="connsiteY5" fmla="*/ 48947 h 237540"/>
              <a:gd name="connsiteX6" fmla="*/ 172030 w 829635"/>
              <a:gd name="connsiteY6" fmla="*/ 39422 h 237540"/>
              <a:gd name="connsiteX7" fmla="*/ 291093 w 829635"/>
              <a:gd name="connsiteY7" fmla="*/ 101335 h 237540"/>
              <a:gd name="connsiteX8" fmla="*/ 381580 w 829635"/>
              <a:gd name="connsiteY8" fmla="*/ 106097 h 237540"/>
              <a:gd name="connsiteX9" fmla="*/ 557793 w 829635"/>
              <a:gd name="connsiteY9" fmla="*/ 106097 h 237540"/>
              <a:gd name="connsiteX10" fmla="*/ 695905 w 829635"/>
              <a:gd name="connsiteY10" fmla="*/ 87047 h 237540"/>
              <a:gd name="connsiteX11" fmla="*/ 829255 w 829635"/>
              <a:gd name="connsiteY11" fmla="*/ 1322 h 2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9635" h="237540">
                <a:moveTo>
                  <a:pt x="829255" y="1322"/>
                </a:moveTo>
                <a:cubicBezTo>
                  <a:pt x="834811" y="14022"/>
                  <a:pt x="778455" y="124353"/>
                  <a:pt x="729243" y="163247"/>
                </a:cubicBezTo>
                <a:cubicBezTo>
                  <a:pt x="680031" y="202141"/>
                  <a:pt x="619705" y="225954"/>
                  <a:pt x="533980" y="234685"/>
                </a:cubicBezTo>
                <a:cubicBezTo>
                  <a:pt x="448255" y="243416"/>
                  <a:pt x="283949" y="230716"/>
                  <a:pt x="214893" y="215635"/>
                </a:cubicBezTo>
                <a:cubicBezTo>
                  <a:pt x="145837" y="200554"/>
                  <a:pt x="155362" y="171978"/>
                  <a:pt x="119643" y="144197"/>
                </a:cubicBezTo>
                <a:cubicBezTo>
                  <a:pt x="83924" y="116416"/>
                  <a:pt x="-8151" y="66409"/>
                  <a:pt x="580" y="48947"/>
                </a:cubicBezTo>
                <a:cubicBezTo>
                  <a:pt x="9311" y="31485"/>
                  <a:pt x="123611" y="30691"/>
                  <a:pt x="172030" y="39422"/>
                </a:cubicBezTo>
                <a:cubicBezTo>
                  <a:pt x="220449" y="48153"/>
                  <a:pt x="256168" y="90223"/>
                  <a:pt x="291093" y="101335"/>
                </a:cubicBezTo>
                <a:cubicBezTo>
                  <a:pt x="326018" y="112448"/>
                  <a:pt x="337130" y="105303"/>
                  <a:pt x="381580" y="106097"/>
                </a:cubicBezTo>
                <a:cubicBezTo>
                  <a:pt x="426030" y="106891"/>
                  <a:pt x="505406" y="109272"/>
                  <a:pt x="557793" y="106097"/>
                </a:cubicBezTo>
                <a:cubicBezTo>
                  <a:pt x="610180" y="102922"/>
                  <a:pt x="654630" y="102922"/>
                  <a:pt x="695905" y="87047"/>
                </a:cubicBezTo>
                <a:cubicBezTo>
                  <a:pt x="737180" y="71172"/>
                  <a:pt x="823699" y="-11378"/>
                  <a:pt x="829255" y="1322"/>
                </a:cubicBezTo>
                <a:close/>
              </a:path>
            </a:pathLst>
          </a:cu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TextBox 150">
            <a:extLst>
              <a:ext uri="{FF2B5EF4-FFF2-40B4-BE49-F238E27FC236}">
                <a16:creationId xmlns:a16="http://schemas.microsoft.com/office/drawing/2014/main" id="{291945BB-870F-EABC-E8FB-75D87E1B0057}"/>
              </a:ext>
            </a:extLst>
          </p:cNvPr>
          <p:cNvSpPr txBox="1"/>
          <p:nvPr/>
        </p:nvSpPr>
        <p:spPr>
          <a:xfrm>
            <a:off x="5478409" y="2059984"/>
            <a:ext cx="1543432" cy="830997"/>
          </a:xfrm>
          <a:prstGeom prst="rect">
            <a:avLst/>
          </a:prstGeom>
          <a:noFill/>
        </p:spPr>
        <p:txBody>
          <a:bodyPr wrap="square" rtlCol="0">
            <a:spAutoFit/>
          </a:bodyPr>
          <a:lstStyle/>
          <a:p>
            <a:pPr algn="ctr"/>
            <a:r>
              <a:rPr lang="en-US" altLang="zh-CN" sz="2400" dirty="0"/>
              <a:t>Both </a:t>
            </a:r>
          </a:p>
          <a:p>
            <a:pPr algn="ctr"/>
            <a:r>
              <a:rPr lang="en-US" altLang="zh-CN" sz="2400" dirty="0"/>
              <a:t>affecting</a:t>
            </a:r>
            <a:endParaRPr lang="zh-CN" altLang="en-US" sz="2400" dirty="0"/>
          </a:p>
        </p:txBody>
      </p:sp>
      <p:sp>
        <p:nvSpPr>
          <p:cNvPr id="2" name="Title 1">
            <a:extLst>
              <a:ext uri="{FF2B5EF4-FFF2-40B4-BE49-F238E27FC236}">
                <a16:creationId xmlns:a16="http://schemas.microsoft.com/office/drawing/2014/main" id="{130F4FE3-F41E-D05B-8FFF-748AEBEE13E0}"/>
              </a:ext>
            </a:extLst>
          </p:cNvPr>
          <p:cNvSpPr txBox="1">
            <a:spLocks/>
          </p:cNvSpPr>
          <p:nvPr/>
        </p:nvSpPr>
        <p:spPr>
          <a:xfrm>
            <a:off x="180000" y="180000"/>
            <a:ext cx="12477600" cy="7799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Hypothesis</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825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3210-C18F-20AE-06C1-19ED6809F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871788-6DD6-4F6D-07B4-2BA3C77087DC}"/>
              </a:ext>
            </a:extLst>
          </p:cNvPr>
          <p:cNvSpPr txBox="1">
            <a:spLocks/>
          </p:cNvSpPr>
          <p:nvPr/>
        </p:nvSpPr>
        <p:spPr>
          <a:xfrm>
            <a:off x="172380" y="-1"/>
            <a:ext cx="11806260" cy="7154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Dataset and Methodology</a:t>
            </a:r>
            <a:endParaRPr lang="zh-CN" altLang="en-US" sz="3600" b="1" dirty="0">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id="{D667CA32-0C52-2B92-12EF-4F817903D2CA}"/>
              </a:ext>
            </a:extLst>
          </p:cNvPr>
          <p:cNvSpPr txBox="1"/>
          <p:nvPr/>
        </p:nvSpPr>
        <p:spPr>
          <a:xfrm>
            <a:off x="265260" y="873726"/>
            <a:ext cx="11620500" cy="1223951"/>
          </a:xfrm>
          <a:prstGeom prst="rect">
            <a:avLst/>
          </a:prstGeom>
        </p:spPr>
        <p:txBody>
          <a:bodyPr vert="horz" wrap="square" lIns="91440" tIns="45720" rIns="91440" bIns="45720" rtlCol="0" anchor="b">
            <a:normAutofit fontScale="67500" lnSpcReduction="20000"/>
          </a:bodyPr>
          <a:lstStyle/>
          <a:p>
            <a:pPr algn="l"/>
            <a:r>
              <a:rPr lang="en-US" altLang="zh-CN" sz="3600" b="1" dirty="0">
                <a:latin typeface="微软雅黑" panose="020B0503020204020204" pitchFamily="34" charset="-122"/>
                <a:ea typeface="微软雅黑" panose="020B0503020204020204" pitchFamily="34" charset="-122"/>
              </a:rPr>
              <a:t>Tool: Google Earth Pro</a:t>
            </a:r>
          </a:p>
          <a:p>
            <a:pPr algn="l"/>
            <a:endParaRPr lang="en-US" altLang="zh-CN" sz="3600" b="1" dirty="0">
              <a:latin typeface="微软雅黑" panose="020B0503020204020204" pitchFamily="34" charset="-122"/>
              <a:ea typeface="微软雅黑" panose="020B0503020204020204" pitchFamily="34" charset="-122"/>
            </a:endParaRPr>
          </a:p>
          <a:p>
            <a:pPr algn="l"/>
            <a:r>
              <a:rPr lang="en-US" altLang="zh-CN" sz="2900" dirty="0">
                <a:latin typeface="微软雅黑" panose="020B0503020204020204" pitchFamily="34" charset="-122"/>
                <a:ea typeface="微软雅黑" panose="020B0503020204020204" pitchFamily="34" charset="-122"/>
              </a:rPr>
              <a:t>we observe global oxbow lake’s creation and record the year that scroll bar occurred during this process by looking at the historical imageries in Google earth pro.</a:t>
            </a:r>
            <a:endParaRPr lang="zh-CN" altLang="en-US" sz="2900" dirty="0">
              <a:latin typeface="微软雅黑" panose="020B0503020204020204" pitchFamily="34" charset="-122"/>
              <a:ea typeface="微软雅黑" panose="020B0503020204020204" pitchFamily="34" charset="-122"/>
            </a:endParaRPr>
          </a:p>
        </p:txBody>
      </p:sp>
      <p:sp>
        <p:nvSpPr>
          <p:cNvPr id="19" name="TextBox 18">
            <a:extLst>
              <a:ext uri="{FF2B5EF4-FFF2-40B4-BE49-F238E27FC236}">
                <a16:creationId xmlns:a16="http://schemas.microsoft.com/office/drawing/2014/main" id="{4FC77535-33DE-A310-B430-CD501CB9E054}"/>
              </a:ext>
            </a:extLst>
          </p:cNvPr>
          <p:cNvSpPr txBox="1"/>
          <p:nvPr/>
        </p:nvSpPr>
        <p:spPr>
          <a:xfrm>
            <a:off x="297180" y="2939760"/>
            <a:ext cx="11620500" cy="1319819"/>
          </a:xfrm>
          <a:prstGeom prst="rect">
            <a:avLst/>
          </a:prstGeom>
        </p:spPr>
        <p:txBody>
          <a:bodyPr vert="horz" wrap="square" lIns="91440" tIns="45720" rIns="91440" bIns="45720" rtlCol="0" anchor="b">
            <a:normAutofit fontScale="75000" lnSpcReduction="20000"/>
          </a:bodyPr>
          <a:lstStyle/>
          <a:p>
            <a:pPr algn="l"/>
            <a:r>
              <a:rPr lang="en-US" altLang="zh-CN" sz="3600" b="1" dirty="0">
                <a:latin typeface="微软雅黑" panose="020B0503020204020204" pitchFamily="34" charset="-122"/>
                <a:ea typeface="微软雅黑" panose="020B0503020204020204" pitchFamily="34" charset="-122"/>
              </a:rPr>
              <a:t>Tool: Google Earth Engine (Done by colleagues)</a:t>
            </a:r>
          </a:p>
          <a:p>
            <a:pPr algn="l"/>
            <a:endParaRPr lang="en-US" altLang="zh-CN" sz="3600" b="1" dirty="0">
              <a:latin typeface="微软雅黑" panose="020B0503020204020204" pitchFamily="34" charset="-122"/>
              <a:ea typeface="微软雅黑" panose="020B0503020204020204" pitchFamily="34" charset="-122"/>
            </a:endParaRPr>
          </a:p>
          <a:p>
            <a:pPr algn="l"/>
            <a:r>
              <a:rPr lang="en-US" altLang="zh-CN" sz="2900" dirty="0">
                <a:latin typeface="微软雅黑" panose="020B0503020204020204" pitchFamily="34" charset="-122"/>
                <a:ea typeface="微软雅黑" panose="020B0503020204020204" pitchFamily="34" charset="-122"/>
              </a:rPr>
              <a:t>we also have the upstream, and downstream disconnection years of each oxbow lake, by having remote sensing images from GEE.</a:t>
            </a:r>
            <a:endParaRPr lang="zh-CN" altLang="en-US" sz="2900" dirty="0">
              <a:latin typeface="微软雅黑" panose="020B0503020204020204" pitchFamily="34" charset="-122"/>
              <a:ea typeface="微软雅黑" panose="020B0503020204020204" pitchFamily="34" charset="-122"/>
            </a:endParaRPr>
          </a:p>
        </p:txBody>
      </p:sp>
      <p:sp>
        <p:nvSpPr>
          <p:cNvPr id="20" name="TextBox 19">
            <a:extLst>
              <a:ext uri="{FF2B5EF4-FFF2-40B4-BE49-F238E27FC236}">
                <a16:creationId xmlns:a16="http://schemas.microsoft.com/office/drawing/2014/main" id="{25FB0E78-39F9-DC72-ED3D-2DB9AB813154}"/>
              </a:ext>
            </a:extLst>
          </p:cNvPr>
          <p:cNvSpPr txBox="1"/>
          <p:nvPr/>
        </p:nvSpPr>
        <p:spPr>
          <a:xfrm>
            <a:off x="265260" y="4733812"/>
            <a:ext cx="11620500" cy="1545637"/>
          </a:xfrm>
          <a:prstGeom prst="rect">
            <a:avLst/>
          </a:prstGeom>
        </p:spPr>
        <p:txBody>
          <a:bodyPr vert="horz" wrap="square" lIns="91440" tIns="45720" rIns="91440" bIns="45720" rtlCol="0" anchor="b">
            <a:normAutofit fontScale="67500" lnSpcReduction="20000"/>
          </a:bodyPr>
          <a:lstStyle/>
          <a:p>
            <a:pPr algn="l"/>
            <a:r>
              <a:rPr lang="en-US" altLang="zh-CN" sz="3600" b="1" dirty="0">
                <a:latin typeface="微软雅黑" panose="020B0503020204020204" pitchFamily="34" charset="-122"/>
                <a:ea typeface="微软雅黑" panose="020B0503020204020204" pitchFamily="34" charset="-122"/>
              </a:rPr>
              <a:t>Make a comparison!</a:t>
            </a:r>
          </a:p>
          <a:p>
            <a:pPr algn="l"/>
            <a:endParaRPr lang="en-US" altLang="zh-CN" sz="3600" b="1" dirty="0">
              <a:latin typeface="微软雅黑" panose="020B0503020204020204" pitchFamily="34" charset="-122"/>
              <a:ea typeface="微软雅黑" panose="020B0503020204020204" pitchFamily="34" charset="-122"/>
            </a:endParaRPr>
          </a:p>
          <a:p>
            <a:pPr algn="l"/>
            <a:r>
              <a:rPr lang="en-US" altLang="zh-CN" sz="3300" dirty="0">
                <a:latin typeface="微软雅黑" panose="020B0503020204020204" pitchFamily="34" charset="-122"/>
                <a:ea typeface="微软雅黑" panose="020B0503020204020204" pitchFamily="34" charset="-122"/>
              </a:rPr>
              <a:t>Does the scroll bar shows up before the disconnection? Or after it? </a:t>
            </a:r>
          </a:p>
          <a:p>
            <a:pPr algn="l"/>
            <a:r>
              <a:rPr lang="en-US" altLang="zh-CN" sz="3300" dirty="0">
                <a:latin typeface="微软雅黑" panose="020B0503020204020204" pitchFamily="34" charset="-122"/>
                <a:ea typeface="微软雅黑" panose="020B0503020204020204" pitchFamily="34" charset="-122"/>
              </a:rPr>
              <a:t>We again use Google Earth Pro to recheck all the cases that scroll bars form </a:t>
            </a:r>
          </a:p>
          <a:p>
            <a:pPr algn="l"/>
            <a:r>
              <a:rPr lang="en-US" altLang="zh-CN" sz="3300" dirty="0">
                <a:latin typeface="微软雅黑" panose="020B0503020204020204" pitchFamily="34" charset="-122"/>
                <a:ea typeface="微软雅黑" panose="020B0503020204020204" pitchFamily="34" charset="-122"/>
              </a:rPr>
              <a:t>before the upstream/.downstream disconnection.</a:t>
            </a:r>
            <a:endParaRPr lang="zh-CN" altLang="en-US" sz="3300" dirty="0">
              <a:latin typeface="微软雅黑" panose="020B0503020204020204" pitchFamily="34" charset="-122"/>
              <a:ea typeface="微软雅黑" panose="020B0503020204020204" pitchFamily="34" charset="-122"/>
            </a:endParaRPr>
          </a:p>
        </p:txBody>
      </p:sp>
      <p:grpSp>
        <p:nvGrpSpPr>
          <p:cNvPr id="3" name="Group 2">
            <a:extLst>
              <a:ext uri="{FF2B5EF4-FFF2-40B4-BE49-F238E27FC236}">
                <a16:creationId xmlns:a16="http://schemas.microsoft.com/office/drawing/2014/main" id="{A8AA08B1-8FCB-B268-2A6D-A719E6BCCAA9}"/>
              </a:ext>
            </a:extLst>
          </p:cNvPr>
          <p:cNvGrpSpPr/>
          <p:nvPr/>
        </p:nvGrpSpPr>
        <p:grpSpPr>
          <a:xfrm>
            <a:off x="11430" y="726695"/>
            <a:ext cx="12192000" cy="6131305"/>
            <a:chOff x="0" y="726695"/>
            <a:chExt cx="12192000" cy="6131305"/>
          </a:xfrm>
        </p:grpSpPr>
        <p:pic>
          <p:nvPicPr>
            <p:cNvPr id="5" name="Picture 4">
              <a:extLst>
                <a:ext uri="{FF2B5EF4-FFF2-40B4-BE49-F238E27FC236}">
                  <a16:creationId xmlns:a16="http://schemas.microsoft.com/office/drawing/2014/main" id="{FB811685-78BA-5D91-201A-DDB58E165030}"/>
                </a:ext>
              </a:extLst>
            </p:cNvPr>
            <p:cNvPicPr>
              <a:picLocks noChangeAspect="1"/>
            </p:cNvPicPr>
            <p:nvPr/>
          </p:nvPicPr>
          <p:blipFill>
            <a:blip r:embed="rId4"/>
            <a:stretch>
              <a:fillRect/>
            </a:stretch>
          </p:blipFill>
          <p:spPr>
            <a:xfrm>
              <a:off x="0" y="726695"/>
              <a:ext cx="12192000" cy="6131305"/>
            </a:xfrm>
            <a:prstGeom prst="rect">
              <a:avLst/>
            </a:prstGeom>
          </p:spPr>
        </p:pic>
        <p:grpSp>
          <p:nvGrpSpPr>
            <p:cNvPr id="9" name="Group 8">
              <a:extLst>
                <a:ext uri="{FF2B5EF4-FFF2-40B4-BE49-F238E27FC236}">
                  <a16:creationId xmlns:a16="http://schemas.microsoft.com/office/drawing/2014/main" id="{8452CBCB-907D-0F2D-849C-49D9DFD4CE61}"/>
                </a:ext>
              </a:extLst>
            </p:cNvPr>
            <p:cNvGrpSpPr/>
            <p:nvPr/>
          </p:nvGrpSpPr>
          <p:grpSpPr>
            <a:xfrm>
              <a:off x="456464" y="1825625"/>
              <a:ext cx="11610356" cy="3738817"/>
              <a:chOff x="456464" y="1825625"/>
              <a:chExt cx="11610356" cy="3738817"/>
            </a:xfrm>
          </p:grpSpPr>
          <p:sp>
            <p:nvSpPr>
              <p:cNvPr id="13" name="TextBox 12">
                <a:extLst>
                  <a:ext uri="{FF2B5EF4-FFF2-40B4-BE49-F238E27FC236}">
                    <a16:creationId xmlns:a16="http://schemas.microsoft.com/office/drawing/2014/main" id="{C9646D0D-3E76-896C-7DD2-F05158A76057}"/>
                  </a:ext>
                </a:extLst>
              </p:cNvPr>
              <p:cNvSpPr txBox="1"/>
              <p:nvPr/>
            </p:nvSpPr>
            <p:spPr>
              <a:xfrm>
                <a:off x="7810945" y="3146016"/>
                <a:ext cx="1609736" cy="646331"/>
              </a:xfrm>
              <a:prstGeom prst="rect">
                <a:avLst/>
              </a:prstGeom>
              <a:solidFill>
                <a:srgbClr val="F7F8F8"/>
              </a:solidFill>
            </p:spPr>
            <p:txBody>
              <a:bodyPr wrap="none" rtlCol="0">
                <a:spAutoFit/>
              </a:bodyPr>
              <a:lstStyle/>
              <a:p>
                <a:r>
                  <a:rPr lang="en-US"/>
                  <a:t>Southern Asia:</a:t>
                </a:r>
              </a:p>
              <a:p>
                <a:r>
                  <a:rPr lang="en-US"/>
                  <a:t>Chute: 4</a:t>
                </a:r>
              </a:p>
            </p:txBody>
          </p:sp>
          <p:sp>
            <p:nvSpPr>
              <p:cNvPr id="15" name="TextBox 14">
                <a:extLst>
                  <a:ext uri="{FF2B5EF4-FFF2-40B4-BE49-F238E27FC236}">
                    <a16:creationId xmlns:a16="http://schemas.microsoft.com/office/drawing/2014/main" id="{467F579A-DFC4-498E-EF0C-2BC47408CC59}"/>
                  </a:ext>
                </a:extLst>
              </p:cNvPr>
              <p:cNvSpPr txBox="1"/>
              <p:nvPr/>
            </p:nvSpPr>
            <p:spPr>
              <a:xfrm>
                <a:off x="2016328" y="1825625"/>
                <a:ext cx="1688283" cy="923330"/>
              </a:xfrm>
              <a:prstGeom prst="rect">
                <a:avLst/>
              </a:prstGeom>
              <a:solidFill>
                <a:srgbClr val="F7F8F8"/>
              </a:solidFill>
            </p:spPr>
            <p:txBody>
              <a:bodyPr wrap="none" rtlCol="0">
                <a:spAutoFit/>
              </a:bodyPr>
              <a:lstStyle/>
              <a:p>
                <a:r>
                  <a:rPr lang="en-US" dirty="0"/>
                  <a:t>North America:</a:t>
                </a:r>
              </a:p>
              <a:p>
                <a:r>
                  <a:rPr lang="en-US" dirty="0"/>
                  <a:t>Chute: 10</a:t>
                </a:r>
              </a:p>
              <a:p>
                <a:r>
                  <a:rPr lang="en-US" dirty="0"/>
                  <a:t>Neck: 3</a:t>
                </a:r>
              </a:p>
            </p:txBody>
          </p:sp>
          <p:sp>
            <p:nvSpPr>
              <p:cNvPr id="16" name="TextBox 15">
                <a:extLst>
                  <a:ext uri="{FF2B5EF4-FFF2-40B4-BE49-F238E27FC236}">
                    <a16:creationId xmlns:a16="http://schemas.microsoft.com/office/drawing/2014/main" id="{4FB65C99-5174-8046-40F9-CA3CE24CC54E}"/>
                  </a:ext>
                </a:extLst>
              </p:cNvPr>
              <p:cNvSpPr txBox="1"/>
              <p:nvPr/>
            </p:nvSpPr>
            <p:spPr>
              <a:xfrm>
                <a:off x="456464" y="4367819"/>
                <a:ext cx="1686680" cy="923330"/>
              </a:xfrm>
              <a:prstGeom prst="rect">
                <a:avLst/>
              </a:prstGeom>
              <a:solidFill>
                <a:srgbClr val="F7F8F8"/>
              </a:solidFill>
            </p:spPr>
            <p:txBody>
              <a:bodyPr wrap="none" rtlCol="0">
                <a:spAutoFit/>
              </a:bodyPr>
              <a:lstStyle/>
              <a:p>
                <a:r>
                  <a:rPr lang="en-US" dirty="0"/>
                  <a:t>South America:</a:t>
                </a:r>
              </a:p>
              <a:p>
                <a:r>
                  <a:rPr lang="en-US" dirty="0"/>
                  <a:t>Chute: 34</a:t>
                </a:r>
              </a:p>
              <a:p>
                <a:r>
                  <a:rPr lang="en-US" dirty="0"/>
                  <a:t>Neck: 135</a:t>
                </a:r>
              </a:p>
            </p:txBody>
          </p:sp>
          <p:sp>
            <p:nvSpPr>
              <p:cNvPr id="17" name="TextBox 16">
                <a:extLst>
                  <a:ext uri="{FF2B5EF4-FFF2-40B4-BE49-F238E27FC236}">
                    <a16:creationId xmlns:a16="http://schemas.microsoft.com/office/drawing/2014/main" id="{C99451AD-FD88-67ED-B5B1-B50164FC178C}"/>
                  </a:ext>
                </a:extLst>
              </p:cNvPr>
              <p:cNvSpPr txBox="1"/>
              <p:nvPr/>
            </p:nvSpPr>
            <p:spPr>
              <a:xfrm>
                <a:off x="10378537" y="4641112"/>
                <a:ext cx="1688283" cy="923330"/>
              </a:xfrm>
              <a:prstGeom prst="rect">
                <a:avLst/>
              </a:prstGeom>
              <a:solidFill>
                <a:srgbClr val="F7F8F8"/>
              </a:solidFill>
            </p:spPr>
            <p:txBody>
              <a:bodyPr wrap="none" rtlCol="0">
                <a:spAutoFit/>
              </a:bodyPr>
              <a:lstStyle/>
              <a:p>
                <a:r>
                  <a:rPr lang="en-US"/>
                  <a:t>Southeast Asia:</a:t>
                </a:r>
              </a:p>
              <a:p>
                <a:r>
                  <a:rPr lang="en-US"/>
                  <a:t>Chute: 12</a:t>
                </a:r>
              </a:p>
              <a:p>
                <a:r>
                  <a:rPr lang="en-US"/>
                  <a:t>Neck: 21</a:t>
                </a:r>
              </a:p>
            </p:txBody>
          </p:sp>
        </p:grpSp>
      </p:grpSp>
    </p:spTree>
    <p:custDataLst>
      <p:tags r:id="rId1"/>
    </p:custDataLst>
    <p:extLst>
      <p:ext uri="{BB962C8B-B14F-4D97-AF65-F5344CB8AC3E}">
        <p14:creationId xmlns:p14="http://schemas.microsoft.com/office/powerpoint/2010/main" val="1893447112"/>
      </p:ext>
    </p:extLst>
  </p:cSld>
  <p:clrMapOvr>
    <a:masterClrMapping/>
  </p:clrMapOvr>
  <mc:AlternateContent xmlns:mc="http://schemas.openxmlformats.org/markup-compatibility/2006" xmlns:p14="http://schemas.microsoft.com/office/powerpoint/2010/main">
    <mc:Choice Requires="p14">
      <p:transition spd="slow" p14:dur="2000" advTm="91457"/>
    </mc:Choice>
    <mc:Fallback xmlns="">
      <p:transition spd="slow" advTm="91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A185D-ECE6-B52A-DB2E-2DC96EC43F73}"/>
              </a:ext>
            </a:extLst>
          </p:cNvPr>
          <p:cNvSpPr txBox="1">
            <a:spLocks/>
          </p:cNvSpPr>
          <p:nvPr/>
        </p:nvSpPr>
        <p:spPr>
          <a:xfrm>
            <a:off x="172380" y="-1"/>
            <a:ext cx="11806260" cy="156972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The</a:t>
            </a:r>
            <a:r>
              <a:rPr lang="zh-CN" altLang="en-US" sz="3600" b="1" dirty="0">
                <a:latin typeface="微软雅黑" panose="020B0503020204020204" pitchFamily="34" charset="-122"/>
                <a:ea typeface="微软雅黑" panose="020B0503020204020204" pitchFamily="34" charset="-122"/>
              </a:rPr>
              <a:t> </a:t>
            </a:r>
            <a:r>
              <a:rPr lang="en-US" altLang="zh-CN" sz="3600" b="1" dirty="0">
                <a:latin typeface="微软雅黑" panose="020B0503020204020204" pitchFamily="34" charset="-122"/>
                <a:ea typeface="微软雅黑" panose="020B0503020204020204" pitchFamily="34" charset="-122"/>
              </a:rPr>
              <a:t>majority of oxbow lakes are not formed with the existence of scroll bar.</a:t>
            </a:r>
            <a:endParaRPr lang="zh-CN" altLang="en-US" sz="3600" b="1" dirty="0">
              <a:latin typeface="微软雅黑" panose="020B0503020204020204" pitchFamily="34" charset="-122"/>
              <a:ea typeface="微软雅黑" panose="020B0503020204020204" pitchFamily="34" charset="-122"/>
            </a:endParaRPr>
          </a:p>
        </p:txBody>
      </p:sp>
      <p:pic>
        <p:nvPicPr>
          <p:cNvPr id="6" name="Picture 5" descr="A pie chart with different colored circles&#10;&#10;AI-generated content may be incorrect.">
            <a:extLst>
              <a:ext uri="{FF2B5EF4-FFF2-40B4-BE49-F238E27FC236}">
                <a16:creationId xmlns:a16="http://schemas.microsoft.com/office/drawing/2014/main" id="{7F7A08A0-97D7-DDAE-A5C5-E6381FC9E451}"/>
              </a:ext>
            </a:extLst>
          </p:cNvPr>
          <p:cNvPicPr>
            <a:picLocks noChangeAspect="1"/>
          </p:cNvPicPr>
          <p:nvPr/>
        </p:nvPicPr>
        <p:blipFill>
          <a:blip r:embed="rId2"/>
          <a:srcRect b="18000"/>
          <a:stretch>
            <a:fillRect/>
          </a:stretch>
        </p:blipFill>
        <p:spPr>
          <a:xfrm>
            <a:off x="0" y="1569720"/>
            <a:ext cx="6703077" cy="5288280"/>
          </a:xfrm>
          <a:prstGeom prst="rect">
            <a:avLst/>
          </a:prstGeom>
        </p:spPr>
      </p:pic>
      <p:sp>
        <p:nvSpPr>
          <p:cNvPr id="8" name="TextBox 7">
            <a:extLst>
              <a:ext uri="{FF2B5EF4-FFF2-40B4-BE49-F238E27FC236}">
                <a16:creationId xmlns:a16="http://schemas.microsoft.com/office/drawing/2014/main" id="{39A442C3-F3A5-3839-EE8D-9AAF79ED9FC2}"/>
              </a:ext>
            </a:extLst>
          </p:cNvPr>
          <p:cNvSpPr txBox="1"/>
          <p:nvPr/>
        </p:nvSpPr>
        <p:spPr>
          <a:xfrm>
            <a:off x="7078980" y="1958340"/>
            <a:ext cx="4899660" cy="4411980"/>
          </a:xfrm>
          <a:prstGeom prst="rect">
            <a:avLst/>
          </a:prstGeom>
        </p:spPr>
        <p:txBody>
          <a:bodyPr vert="horz" wrap="square" lIns="91440" tIns="45720" rIns="91440" bIns="45720" rtlCol="0" anchor="b">
            <a:normAutofit fontScale="97500"/>
          </a:bodyPr>
          <a:lstStyle/>
          <a:p>
            <a:pPr algn="l"/>
            <a:r>
              <a:rPr lang="en-US" altLang="zh-CN" sz="2000" b="1" dirty="0">
                <a:latin typeface="微软雅黑" panose="020B0503020204020204" pitchFamily="34" charset="-122"/>
                <a:ea typeface="微软雅黑" panose="020B0503020204020204" pitchFamily="34" charset="-122"/>
              </a:rPr>
              <a:t>No migration affected: </a:t>
            </a:r>
            <a:r>
              <a:rPr lang="en-US" altLang="zh-CN" sz="2000" dirty="0">
                <a:latin typeface="微软雅黑" panose="020B0503020204020204" pitchFamily="34" charset="-122"/>
                <a:ea typeface="微软雅黑" panose="020B0503020204020204" pitchFamily="34" charset="-122"/>
              </a:rPr>
              <a:t>no scroll bar formed at all.</a:t>
            </a:r>
          </a:p>
          <a:p>
            <a:pPr algn="l"/>
            <a:endParaRPr lang="en-US" altLang="zh-CN" sz="2000" b="1" dirty="0">
              <a:latin typeface="微软雅黑" panose="020B0503020204020204" pitchFamily="34" charset="-122"/>
              <a:ea typeface="微软雅黑" panose="020B0503020204020204" pitchFamily="34" charset="-122"/>
            </a:endParaRPr>
          </a:p>
          <a:p>
            <a:pPr algn="l"/>
            <a:r>
              <a:rPr lang="en-US" altLang="zh-CN" sz="2000" b="1" dirty="0">
                <a:latin typeface="微软雅黑" panose="020B0503020204020204" pitchFamily="34" charset="-122"/>
                <a:ea typeface="微软雅黑" panose="020B0503020204020204" pitchFamily="34" charset="-122"/>
              </a:rPr>
              <a:t>Before disconnection: </a:t>
            </a:r>
            <a:r>
              <a:rPr lang="en-US" altLang="zh-CN" sz="2000" dirty="0">
                <a:latin typeface="微软雅黑" panose="020B0503020204020204" pitchFamily="34" charset="-122"/>
                <a:ea typeface="微软雅黑" panose="020B0503020204020204" pitchFamily="34" charset="-122"/>
              </a:rPr>
              <a:t>The scroll bar formed before the total closure of both the upstream and downstream limbs of the oxbow lake.</a:t>
            </a:r>
          </a:p>
          <a:p>
            <a:pPr algn="l"/>
            <a:endParaRPr lang="en-US" altLang="zh-CN" sz="2000" dirty="0">
              <a:latin typeface="微软雅黑" panose="020B0503020204020204" pitchFamily="34" charset="-122"/>
              <a:ea typeface="微软雅黑" panose="020B0503020204020204" pitchFamily="34" charset="-122"/>
            </a:endParaRPr>
          </a:p>
          <a:p>
            <a:pPr algn="l"/>
            <a:r>
              <a:rPr lang="en-US" altLang="zh-CN" sz="2000" b="1" dirty="0">
                <a:latin typeface="微软雅黑" panose="020B0503020204020204" pitchFamily="34" charset="-122"/>
                <a:ea typeface="微软雅黑" panose="020B0503020204020204" pitchFamily="34" charset="-122"/>
              </a:rPr>
              <a:t>During disconnection: </a:t>
            </a:r>
            <a:r>
              <a:rPr lang="en-US" altLang="zh-CN" sz="2000" dirty="0">
                <a:latin typeface="微软雅黑" panose="020B0503020204020204" pitchFamily="34" charset="-122"/>
                <a:ea typeface="微软雅黑" panose="020B0503020204020204" pitchFamily="34" charset="-122"/>
              </a:rPr>
              <a:t>The scroll bar formed between the upstream and downstream closures.</a:t>
            </a:r>
          </a:p>
          <a:p>
            <a:pPr algn="l"/>
            <a:endParaRPr lang="en-US" altLang="zh-CN" sz="2000" dirty="0">
              <a:latin typeface="微软雅黑" panose="020B0503020204020204" pitchFamily="34" charset="-122"/>
              <a:ea typeface="微软雅黑" panose="020B0503020204020204" pitchFamily="34" charset="-122"/>
            </a:endParaRPr>
          </a:p>
          <a:p>
            <a:pPr algn="l"/>
            <a:r>
              <a:rPr lang="en-US" altLang="zh-CN" sz="2000" b="1" dirty="0">
                <a:latin typeface="微软雅黑" panose="020B0503020204020204" pitchFamily="34" charset="-122"/>
                <a:ea typeface="微软雅黑" panose="020B0503020204020204" pitchFamily="34" charset="-122"/>
              </a:rPr>
              <a:t>After disconnection: </a:t>
            </a:r>
            <a:r>
              <a:rPr lang="en-US" altLang="zh-CN" sz="2000" dirty="0">
                <a:latin typeface="微软雅黑" panose="020B0503020204020204" pitchFamily="34" charset="-122"/>
                <a:ea typeface="微软雅黑" panose="020B0503020204020204" pitchFamily="34" charset="-122"/>
              </a:rPr>
              <a:t>The scroll bar formed after the plug bar formation.</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6446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A6CF47-100A-6907-E5DC-57A8D9CC2DD2}"/>
              </a:ext>
            </a:extLst>
          </p:cNvPr>
          <p:cNvSpPr txBox="1">
            <a:spLocks/>
          </p:cNvSpPr>
          <p:nvPr/>
        </p:nvSpPr>
        <p:spPr>
          <a:xfrm>
            <a:off x="172380" y="-1"/>
            <a:ext cx="11806260" cy="156972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Neck cutoffs are affected by the migration more than chute cutoffs.</a:t>
            </a:r>
            <a:endParaRPr lang="zh-CN" altLang="en-US" sz="3600" b="1" dirty="0">
              <a:latin typeface="微软雅黑" panose="020B0503020204020204" pitchFamily="34" charset="-122"/>
              <a:ea typeface="微软雅黑" panose="020B0503020204020204" pitchFamily="34" charset="-122"/>
            </a:endParaRPr>
          </a:p>
        </p:txBody>
      </p:sp>
      <p:pic>
        <p:nvPicPr>
          <p:cNvPr id="10" name="Picture 9" descr="A pie chart with different colored circles&#10;&#10;AI-generated content may be incorrect.">
            <a:extLst>
              <a:ext uri="{FF2B5EF4-FFF2-40B4-BE49-F238E27FC236}">
                <a16:creationId xmlns:a16="http://schemas.microsoft.com/office/drawing/2014/main" id="{CDBBA0C8-3167-32DA-3377-1716BAE8840D}"/>
              </a:ext>
            </a:extLst>
          </p:cNvPr>
          <p:cNvPicPr>
            <a:picLocks noChangeAspect="1"/>
          </p:cNvPicPr>
          <p:nvPr/>
        </p:nvPicPr>
        <p:blipFill>
          <a:blip r:embed="rId3"/>
          <a:srcRect b="10666"/>
          <a:stretch>
            <a:fillRect/>
          </a:stretch>
        </p:blipFill>
        <p:spPr>
          <a:xfrm>
            <a:off x="277013" y="1909490"/>
            <a:ext cx="5186527" cy="4439474"/>
          </a:xfrm>
          <a:prstGeom prst="rect">
            <a:avLst/>
          </a:prstGeom>
        </p:spPr>
      </p:pic>
      <p:pic>
        <p:nvPicPr>
          <p:cNvPr id="12" name="Picture 11" descr="A pie chart with numbers and text&#10;&#10;AI-generated content may be incorrect.">
            <a:extLst>
              <a:ext uri="{FF2B5EF4-FFF2-40B4-BE49-F238E27FC236}">
                <a16:creationId xmlns:a16="http://schemas.microsoft.com/office/drawing/2014/main" id="{814F3603-62E1-9257-D653-7B062C4278AB}"/>
              </a:ext>
            </a:extLst>
          </p:cNvPr>
          <p:cNvPicPr>
            <a:picLocks noChangeAspect="1"/>
          </p:cNvPicPr>
          <p:nvPr/>
        </p:nvPicPr>
        <p:blipFill>
          <a:blip r:embed="rId4"/>
          <a:srcRect b="19111"/>
          <a:stretch>
            <a:fillRect/>
          </a:stretch>
        </p:blipFill>
        <p:spPr>
          <a:xfrm>
            <a:off x="5716698" y="1569720"/>
            <a:ext cx="6198289" cy="4847943"/>
          </a:xfrm>
          <a:prstGeom prst="rect">
            <a:avLst/>
          </a:prstGeom>
        </p:spPr>
      </p:pic>
    </p:spTree>
    <p:extLst>
      <p:ext uri="{BB962C8B-B14F-4D97-AF65-F5344CB8AC3E}">
        <p14:creationId xmlns:p14="http://schemas.microsoft.com/office/powerpoint/2010/main" val="87716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36808-E5C4-C003-4FE1-112C9FF5C451}"/>
              </a:ext>
            </a:extLst>
          </p:cNvPr>
          <p:cNvSpPr txBox="1">
            <a:spLocks/>
          </p:cNvSpPr>
          <p:nvPr/>
        </p:nvSpPr>
        <p:spPr>
          <a:xfrm>
            <a:off x="172380" y="-1"/>
            <a:ext cx="11806260" cy="67818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Case analysis</a:t>
            </a:r>
            <a:r>
              <a:rPr lang="en-US" altLang="zh-CN" sz="3600" b="1" dirty="0">
                <a:latin typeface="微软雅黑" panose="020B0503020204020204" pitchFamily="34" charset="-122"/>
                <a:ea typeface="微软雅黑" panose="020B0503020204020204" pitchFamily="34" charset="-122"/>
                <a:sym typeface="Wingdings" panose="05000000000000000000" pitchFamily="2" charset="2"/>
              </a:rPr>
              <a:t>(Scroll bar year = min (Up, down disc))</a:t>
            </a:r>
            <a:endParaRPr lang="zh-CN" altLang="en-US" sz="3600" b="1" dirty="0">
              <a:latin typeface="微软雅黑" panose="020B0503020204020204" pitchFamily="34" charset="-122"/>
              <a:ea typeface="微软雅黑" panose="020B0503020204020204" pitchFamily="34" charset="-122"/>
            </a:endParaRPr>
          </a:p>
        </p:txBody>
      </p:sp>
      <p:pic>
        <p:nvPicPr>
          <p:cNvPr id="6" name="Picture 5" descr="A river flowing through a green area&#10;&#10;AI-generated content may be incorrect.">
            <a:extLst>
              <a:ext uri="{FF2B5EF4-FFF2-40B4-BE49-F238E27FC236}">
                <a16:creationId xmlns:a16="http://schemas.microsoft.com/office/drawing/2014/main" id="{45305B27-1FDB-65A7-4C7E-7F67B2F93F57}"/>
              </a:ext>
            </a:extLst>
          </p:cNvPr>
          <p:cNvPicPr>
            <a:picLocks noChangeAspect="1"/>
          </p:cNvPicPr>
          <p:nvPr/>
        </p:nvPicPr>
        <p:blipFill>
          <a:blip r:embed="rId2"/>
          <a:stretch>
            <a:fillRect/>
          </a:stretch>
        </p:blipFill>
        <p:spPr>
          <a:xfrm>
            <a:off x="65982" y="678180"/>
            <a:ext cx="4350257" cy="4842896"/>
          </a:xfrm>
          <a:prstGeom prst="rect">
            <a:avLst/>
          </a:prstGeom>
        </p:spPr>
      </p:pic>
      <p:sp>
        <p:nvSpPr>
          <p:cNvPr id="9" name="Freeform: Shape 8">
            <a:extLst>
              <a:ext uri="{FF2B5EF4-FFF2-40B4-BE49-F238E27FC236}">
                <a16:creationId xmlns:a16="http://schemas.microsoft.com/office/drawing/2014/main" id="{795FDBCF-B088-930E-59FF-A293ECFBF9B0}"/>
              </a:ext>
            </a:extLst>
          </p:cNvPr>
          <p:cNvSpPr/>
          <p:nvPr/>
        </p:nvSpPr>
        <p:spPr>
          <a:xfrm>
            <a:off x="1844040" y="2827020"/>
            <a:ext cx="899160" cy="792480"/>
          </a:xfrm>
          <a:custGeom>
            <a:avLst/>
            <a:gdLst>
              <a:gd name="csX0" fmla="*/ 510540 w 899160"/>
              <a:gd name="csY0" fmla="*/ 0 h 792480"/>
              <a:gd name="csX1" fmla="*/ 281940 w 899160"/>
              <a:gd name="csY1" fmla="*/ 251460 h 792480"/>
              <a:gd name="csX2" fmla="*/ 0 w 899160"/>
              <a:gd name="csY2" fmla="*/ 754380 h 792480"/>
              <a:gd name="csX3" fmla="*/ 373380 w 899160"/>
              <a:gd name="csY3" fmla="*/ 792480 h 792480"/>
              <a:gd name="csX4" fmla="*/ 899160 w 899160"/>
              <a:gd name="csY4" fmla="*/ 220980 h 792480"/>
              <a:gd name="csX5" fmla="*/ 510540 w 899160"/>
              <a:gd name="csY5" fmla="*/ 0 h 792480"/>
            </a:gdLst>
            <a:ahLst/>
            <a:cxnLst>
              <a:cxn ang="0">
                <a:pos x="csX0" y="csY0"/>
              </a:cxn>
              <a:cxn ang="0">
                <a:pos x="csX1" y="csY1"/>
              </a:cxn>
              <a:cxn ang="0">
                <a:pos x="csX2" y="csY2"/>
              </a:cxn>
              <a:cxn ang="0">
                <a:pos x="csX3" y="csY3"/>
              </a:cxn>
              <a:cxn ang="0">
                <a:pos x="csX4" y="csY4"/>
              </a:cxn>
              <a:cxn ang="0">
                <a:pos x="csX5" y="csY5"/>
              </a:cxn>
            </a:cxnLst>
            <a:rect l="l" t="t" r="r" b="b"/>
            <a:pathLst>
              <a:path w="899160" h="792480">
                <a:moveTo>
                  <a:pt x="510540" y="0"/>
                </a:moveTo>
                <a:lnTo>
                  <a:pt x="281940" y="251460"/>
                </a:lnTo>
                <a:lnTo>
                  <a:pt x="0" y="754380"/>
                </a:lnTo>
                <a:lnTo>
                  <a:pt x="373380" y="792480"/>
                </a:lnTo>
                <a:lnTo>
                  <a:pt x="899160" y="220980"/>
                </a:lnTo>
                <a:lnTo>
                  <a:pt x="510540"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9">
            <a:extLst>
              <a:ext uri="{FF2B5EF4-FFF2-40B4-BE49-F238E27FC236}">
                <a16:creationId xmlns:a16="http://schemas.microsoft.com/office/drawing/2014/main" id="{C7745F34-9D13-0DD3-88D1-275A26712FF7}"/>
              </a:ext>
            </a:extLst>
          </p:cNvPr>
          <p:cNvSpPr/>
          <p:nvPr/>
        </p:nvSpPr>
        <p:spPr>
          <a:xfrm>
            <a:off x="1554480" y="3124200"/>
            <a:ext cx="373380" cy="487680"/>
          </a:xfrm>
          <a:custGeom>
            <a:avLst/>
            <a:gdLst>
              <a:gd name="csX0" fmla="*/ 83820 w 373380"/>
              <a:gd name="csY0" fmla="*/ 0 h 487680"/>
              <a:gd name="csX1" fmla="*/ 373380 w 373380"/>
              <a:gd name="csY1" fmla="*/ 60960 h 487680"/>
              <a:gd name="csX2" fmla="*/ 266700 w 373380"/>
              <a:gd name="csY2" fmla="*/ 480060 h 487680"/>
              <a:gd name="csX3" fmla="*/ 0 w 373380"/>
              <a:gd name="csY3" fmla="*/ 487680 h 487680"/>
              <a:gd name="csX4" fmla="*/ 83820 w 373380"/>
              <a:gd name="csY4" fmla="*/ 0 h 487680"/>
            </a:gdLst>
            <a:ahLst/>
            <a:cxnLst>
              <a:cxn ang="0">
                <a:pos x="csX0" y="csY0"/>
              </a:cxn>
              <a:cxn ang="0">
                <a:pos x="csX1" y="csY1"/>
              </a:cxn>
              <a:cxn ang="0">
                <a:pos x="csX2" y="csY2"/>
              </a:cxn>
              <a:cxn ang="0">
                <a:pos x="csX3" y="csY3"/>
              </a:cxn>
              <a:cxn ang="0">
                <a:pos x="csX4" y="csY4"/>
              </a:cxn>
            </a:cxnLst>
            <a:rect l="l" t="t" r="r" b="b"/>
            <a:pathLst>
              <a:path w="373380" h="487680">
                <a:moveTo>
                  <a:pt x="83820" y="0"/>
                </a:moveTo>
                <a:lnTo>
                  <a:pt x="373380" y="60960"/>
                </a:lnTo>
                <a:lnTo>
                  <a:pt x="266700" y="480060"/>
                </a:lnTo>
                <a:lnTo>
                  <a:pt x="0" y="487680"/>
                </a:lnTo>
                <a:lnTo>
                  <a:pt x="83820"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10">
            <a:extLst>
              <a:ext uri="{FF2B5EF4-FFF2-40B4-BE49-F238E27FC236}">
                <a16:creationId xmlns:a16="http://schemas.microsoft.com/office/drawing/2014/main" id="{3A80D7F6-9E91-86A9-6CA0-AC23FFA59EB4}"/>
              </a:ext>
            </a:extLst>
          </p:cNvPr>
          <p:cNvSpPr/>
          <p:nvPr/>
        </p:nvSpPr>
        <p:spPr>
          <a:xfrm>
            <a:off x="1348740" y="3619500"/>
            <a:ext cx="1859280" cy="1143000"/>
          </a:xfrm>
          <a:custGeom>
            <a:avLst/>
            <a:gdLst>
              <a:gd name="csX0" fmla="*/ 1181100 w 1859280"/>
              <a:gd name="csY0" fmla="*/ 1143000 h 1143000"/>
              <a:gd name="csX1" fmla="*/ 1851660 w 1859280"/>
              <a:gd name="csY1" fmla="*/ 815340 h 1143000"/>
              <a:gd name="csX2" fmla="*/ 1859280 w 1859280"/>
              <a:gd name="csY2" fmla="*/ 373380 h 1143000"/>
              <a:gd name="csX3" fmla="*/ 1463040 w 1859280"/>
              <a:gd name="csY3" fmla="*/ 30480 h 1143000"/>
              <a:gd name="csX4" fmla="*/ 906780 w 1859280"/>
              <a:gd name="csY4" fmla="*/ 0 h 1143000"/>
              <a:gd name="csX5" fmla="*/ 0 w 1859280"/>
              <a:gd name="csY5" fmla="*/ 22860 h 1143000"/>
              <a:gd name="csX6" fmla="*/ 350520 w 1859280"/>
              <a:gd name="csY6" fmla="*/ 251460 h 1143000"/>
              <a:gd name="csX7" fmla="*/ 632460 w 1859280"/>
              <a:gd name="csY7" fmla="*/ 426720 h 1143000"/>
              <a:gd name="csX8" fmla="*/ 853440 w 1859280"/>
              <a:gd name="csY8" fmla="*/ 624840 h 1143000"/>
              <a:gd name="csX9" fmla="*/ 1059180 w 1859280"/>
              <a:gd name="csY9" fmla="*/ 853440 h 1143000"/>
              <a:gd name="csX10" fmla="*/ 1181100 w 1859280"/>
              <a:gd name="csY10" fmla="*/ 1143000 h 1143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859280" h="1143000">
                <a:moveTo>
                  <a:pt x="1181100" y="1143000"/>
                </a:moveTo>
                <a:lnTo>
                  <a:pt x="1851660" y="815340"/>
                </a:lnTo>
                <a:lnTo>
                  <a:pt x="1859280" y="373380"/>
                </a:lnTo>
                <a:lnTo>
                  <a:pt x="1463040" y="30480"/>
                </a:lnTo>
                <a:lnTo>
                  <a:pt x="906780" y="0"/>
                </a:lnTo>
                <a:lnTo>
                  <a:pt x="0" y="22860"/>
                </a:lnTo>
                <a:lnTo>
                  <a:pt x="350520" y="251460"/>
                </a:lnTo>
                <a:lnTo>
                  <a:pt x="632460" y="426720"/>
                </a:lnTo>
                <a:lnTo>
                  <a:pt x="853440" y="624840"/>
                </a:lnTo>
                <a:lnTo>
                  <a:pt x="1059180" y="853440"/>
                </a:lnTo>
                <a:lnTo>
                  <a:pt x="1181100" y="1143000"/>
                </a:lnTo>
                <a:close/>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descr="A river flowing through a green area&#10;&#10;AI-generated content may be incorrect.">
            <a:extLst>
              <a:ext uri="{FF2B5EF4-FFF2-40B4-BE49-F238E27FC236}">
                <a16:creationId xmlns:a16="http://schemas.microsoft.com/office/drawing/2014/main" id="{8CC24C04-0F08-BF42-D8BD-E6DE7ACBB8EB}"/>
              </a:ext>
            </a:extLst>
          </p:cNvPr>
          <p:cNvPicPr>
            <a:picLocks noChangeAspect="1"/>
          </p:cNvPicPr>
          <p:nvPr/>
        </p:nvPicPr>
        <p:blipFill>
          <a:blip r:embed="rId3"/>
          <a:stretch>
            <a:fillRect/>
          </a:stretch>
        </p:blipFill>
        <p:spPr>
          <a:xfrm>
            <a:off x="4628890" y="678180"/>
            <a:ext cx="3847780" cy="4842896"/>
          </a:xfrm>
          <a:prstGeom prst="rect">
            <a:avLst/>
          </a:prstGeom>
        </p:spPr>
      </p:pic>
      <p:sp>
        <p:nvSpPr>
          <p:cNvPr id="14" name="Freeform: Shape 13">
            <a:extLst>
              <a:ext uri="{FF2B5EF4-FFF2-40B4-BE49-F238E27FC236}">
                <a16:creationId xmlns:a16="http://schemas.microsoft.com/office/drawing/2014/main" id="{1E5D6DE6-69BE-056A-E918-966E666E15E4}"/>
              </a:ext>
            </a:extLst>
          </p:cNvPr>
          <p:cNvSpPr/>
          <p:nvPr/>
        </p:nvSpPr>
        <p:spPr>
          <a:xfrm>
            <a:off x="4617720" y="3086100"/>
            <a:ext cx="1493520" cy="1013460"/>
          </a:xfrm>
          <a:custGeom>
            <a:avLst/>
            <a:gdLst>
              <a:gd name="csX0" fmla="*/ 1463040 w 1493520"/>
              <a:gd name="csY0" fmla="*/ 525780 h 1013460"/>
              <a:gd name="csX1" fmla="*/ 1493520 w 1493520"/>
              <a:gd name="csY1" fmla="*/ 906780 h 1013460"/>
              <a:gd name="csX2" fmla="*/ 1074420 w 1493520"/>
              <a:gd name="csY2" fmla="*/ 982980 h 1013460"/>
              <a:gd name="csX3" fmla="*/ 647700 w 1493520"/>
              <a:gd name="csY3" fmla="*/ 1013460 h 1013460"/>
              <a:gd name="csX4" fmla="*/ 7620 w 1493520"/>
              <a:gd name="csY4" fmla="*/ 716280 h 1013460"/>
              <a:gd name="csX5" fmla="*/ 0 w 1493520"/>
              <a:gd name="csY5" fmla="*/ 472440 h 1013460"/>
              <a:gd name="csX6" fmla="*/ 205740 w 1493520"/>
              <a:gd name="csY6" fmla="*/ 396240 h 1013460"/>
              <a:gd name="csX7" fmla="*/ 434340 w 1493520"/>
              <a:gd name="csY7" fmla="*/ 0 h 1013460"/>
              <a:gd name="csX8" fmla="*/ 716280 w 1493520"/>
              <a:gd name="csY8" fmla="*/ 7620 h 1013460"/>
              <a:gd name="csX9" fmla="*/ 1021080 w 1493520"/>
              <a:gd name="csY9" fmla="*/ 190500 h 1013460"/>
              <a:gd name="csX10" fmla="*/ 1112520 w 1493520"/>
              <a:gd name="csY10" fmla="*/ 502920 h 1013460"/>
              <a:gd name="csX11" fmla="*/ 1394460 w 1493520"/>
              <a:gd name="csY11" fmla="*/ 617220 h 1013460"/>
              <a:gd name="csX12" fmla="*/ 1463040 w 1493520"/>
              <a:gd name="csY12" fmla="*/ 525780 h 101346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1493520" h="1013460">
                <a:moveTo>
                  <a:pt x="1463040" y="525780"/>
                </a:moveTo>
                <a:lnTo>
                  <a:pt x="1493520" y="906780"/>
                </a:lnTo>
                <a:lnTo>
                  <a:pt x="1074420" y="982980"/>
                </a:lnTo>
                <a:lnTo>
                  <a:pt x="647700" y="1013460"/>
                </a:lnTo>
                <a:lnTo>
                  <a:pt x="7620" y="716280"/>
                </a:lnTo>
                <a:lnTo>
                  <a:pt x="0" y="472440"/>
                </a:lnTo>
                <a:lnTo>
                  <a:pt x="205740" y="396240"/>
                </a:lnTo>
                <a:lnTo>
                  <a:pt x="434340" y="0"/>
                </a:lnTo>
                <a:lnTo>
                  <a:pt x="716280" y="7620"/>
                </a:lnTo>
                <a:lnTo>
                  <a:pt x="1021080" y="190500"/>
                </a:lnTo>
                <a:lnTo>
                  <a:pt x="1112520" y="502920"/>
                </a:lnTo>
                <a:lnTo>
                  <a:pt x="1394460" y="617220"/>
                </a:lnTo>
                <a:lnTo>
                  <a:pt x="1463040" y="52578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Shape 14">
            <a:extLst>
              <a:ext uri="{FF2B5EF4-FFF2-40B4-BE49-F238E27FC236}">
                <a16:creationId xmlns:a16="http://schemas.microsoft.com/office/drawing/2014/main" id="{F88E0F12-659E-01ED-0A1A-910CDA41236E}"/>
              </a:ext>
            </a:extLst>
          </p:cNvPr>
          <p:cNvSpPr/>
          <p:nvPr/>
        </p:nvSpPr>
        <p:spPr>
          <a:xfrm>
            <a:off x="6126480" y="3268980"/>
            <a:ext cx="830580" cy="868680"/>
          </a:xfrm>
          <a:custGeom>
            <a:avLst/>
            <a:gdLst>
              <a:gd name="csX0" fmla="*/ 403860 w 830580"/>
              <a:gd name="csY0" fmla="*/ 0 h 868680"/>
              <a:gd name="csX1" fmla="*/ 15240 w 830580"/>
              <a:gd name="csY1" fmla="*/ 541020 h 868680"/>
              <a:gd name="csX2" fmla="*/ 0 w 830580"/>
              <a:gd name="csY2" fmla="*/ 716280 h 868680"/>
              <a:gd name="csX3" fmla="*/ 320040 w 830580"/>
              <a:gd name="csY3" fmla="*/ 754380 h 868680"/>
              <a:gd name="csX4" fmla="*/ 548640 w 830580"/>
              <a:gd name="csY4" fmla="*/ 868680 h 868680"/>
              <a:gd name="csX5" fmla="*/ 830580 w 830580"/>
              <a:gd name="csY5" fmla="*/ 441960 h 868680"/>
              <a:gd name="csX6" fmla="*/ 807720 w 830580"/>
              <a:gd name="csY6" fmla="*/ 441960 h 868680"/>
              <a:gd name="csX7" fmla="*/ 403860 w 830580"/>
              <a:gd name="csY7" fmla="*/ 0 h 8686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830580" h="868680">
                <a:moveTo>
                  <a:pt x="403860" y="0"/>
                </a:moveTo>
                <a:lnTo>
                  <a:pt x="15240" y="541020"/>
                </a:lnTo>
                <a:lnTo>
                  <a:pt x="0" y="716280"/>
                </a:lnTo>
                <a:lnTo>
                  <a:pt x="320040" y="754380"/>
                </a:lnTo>
                <a:lnTo>
                  <a:pt x="548640" y="868680"/>
                </a:lnTo>
                <a:lnTo>
                  <a:pt x="830580" y="441960"/>
                </a:lnTo>
                <a:lnTo>
                  <a:pt x="807720" y="441960"/>
                </a:lnTo>
                <a:lnTo>
                  <a:pt x="403860"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15">
            <a:extLst>
              <a:ext uri="{FF2B5EF4-FFF2-40B4-BE49-F238E27FC236}">
                <a16:creationId xmlns:a16="http://schemas.microsoft.com/office/drawing/2014/main" id="{DECE0F5C-FFD9-5C4D-ABC8-854837917B2D}"/>
              </a:ext>
            </a:extLst>
          </p:cNvPr>
          <p:cNvSpPr/>
          <p:nvPr/>
        </p:nvSpPr>
        <p:spPr>
          <a:xfrm>
            <a:off x="4686300" y="3985260"/>
            <a:ext cx="3657600" cy="693420"/>
          </a:xfrm>
          <a:custGeom>
            <a:avLst/>
            <a:gdLst>
              <a:gd name="csX0" fmla="*/ 3512820 w 3657600"/>
              <a:gd name="csY0" fmla="*/ 693420 h 693420"/>
              <a:gd name="csX1" fmla="*/ 449580 w 3657600"/>
              <a:gd name="csY1" fmla="*/ 281940 h 693420"/>
              <a:gd name="csX2" fmla="*/ 0 w 3657600"/>
              <a:gd name="csY2" fmla="*/ 0 h 693420"/>
              <a:gd name="csX3" fmla="*/ 525780 w 3657600"/>
              <a:gd name="csY3" fmla="*/ 99060 h 693420"/>
              <a:gd name="csX4" fmla="*/ 1531620 w 3657600"/>
              <a:gd name="csY4" fmla="*/ 15240 h 693420"/>
              <a:gd name="csX5" fmla="*/ 1905000 w 3657600"/>
              <a:gd name="csY5" fmla="*/ 182880 h 693420"/>
              <a:gd name="csX6" fmla="*/ 2461260 w 3657600"/>
              <a:gd name="csY6" fmla="*/ 289560 h 693420"/>
              <a:gd name="csX7" fmla="*/ 2987040 w 3657600"/>
              <a:gd name="csY7" fmla="*/ 342900 h 693420"/>
              <a:gd name="csX8" fmla="*/ 3657600 w 3657600"/>
              <a:gd name="csY8" fmla="*/ 624840 h 693420"/>
              <a:gd name="csX9" fmla="*/ 3512820 w 3657600"/>
              <a:gd name="csY9" fmla="*/ 693420 h 69342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657600" h="693420">
                <a:moveTo>
                  <a:pt x="3512820" y="693420"/>
                </a:moveTo>
                <a:lnTo>
                  <a:pt x="449580" y="281940"/>
                </a:lnTo>
                <a:lnTo>
                  <a:pt x="0" y="0"/>
                </a:lnTo>
                <a:lnTo>
                  <a:pt x="525780" y="99060"/>
                </a:lnTo>
                <a:lnTo>
                  <a:pt x="1531620" y="15240"/>
                </a:lnTo>
                <a:lnTo>
                  <a:pt x="1905000" y="182880"/>
                </a:lnTo>
                <a:lnTo>
                  <a:pt x="2461260" y="289560"/>
                </a:lnTo>
                <a:lnTo>
                  <a:pt x="2987040" y="342900"/>
                </a:lnTo>
                <a:lnTo>
                  <a:pt x="3657600" y="624840"/>
                </a:lnTo>
                <a:lnTo>
                  <a:pt x="3512820" y="693420"/>
                </a:lnTo>
                <a:close/>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descr="A river flowing through a canyon&#10;&#10;AI-generated content may be incorrect.">
            <a:extLst>
              <a:ext uri="{FF2B5EF4-FFF2-40B4-BE49-F238E27FC236}">
                <a16:creationId xmlns:a16="http://schemas.microsoft.com/office/drawing/2014/main" id="{B7AADD68-E020-B278-7B99-AB63855CE4C6}"/>
              </a:ext>
            </a:extLst>
          </p:cNvPr>
          <p:cNvPicPr>
            <a:picLocks noChangeAspect="1"/>
          </p:cNvPicPr>
          <p:nvPr/>
        </p:nvPicPr>
        <p:blipFill>
          <a:blip r:embed="rId4"/>
          <a:stretch>
            <a:fillRect/>
          </a:stretch>
        </p:blipFill>
        <p:spPr>
          <a:xfrm rot="5400000">
            <a:off x="7904794" y="1307466"/>
            <a:ext cx="4842896" cy="3584323"/>
          </a:xfrm>
          <a:prstGeom prst="rect">
            <a:avLst/>
          </a:prstGeom>
        </p:spPr>
      </p:pic>
      <p:sp>
        <p:nvSpPr>
          <p:cNvPr id="19" name="Arrow: Down 18">
            <a:extLst>
              <a:ext uri="{FF2B5EF4-FFF2-40B4-BE49-F238E27FC236}">
                <a16:creationId xmlns:a16="http://schemas.microsoft.com/office/drawing/2014/main" id="{36338CC4-C7BC-2FB9-794B-EB6B063E4CFC}"/>
              </a:ext>
            </a:extLst>
          </p:cNvPr>
          <p:cNvSpPr/>
          <p:nvPr/>
        </p:nvSpPr>
        <p:spPr>
          <a:xfrm rot="4301726">
            <a:off x="11113297" y="3833336"/>
            <a:ext cx="604860" cy="1280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rrow: Down 19">
            <a:extLst>
              <a:ext uri="{FF2B5EF4-FFF2-40B4-BE49-F238E27FC236}">
                <a16:creationId xmlns:a16="http://schemas.microsoft.com/office/drawing/2014/main" id="{82C45C0E-8CB4-4F97-E73B-DDFB169800CA}"/>
              </a:ext>
            </a:extLst>
          </p:cNvPr>
          <p:cNvSpPr/>
          <p:nvPr/>
        </p:nvSpPr>
        <p:spPr>
          <a:xfrm rot="16832867">
            <a:off x="5062049" y="4453090"/>
            <a:ext cx="604860" cy="1280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rrow: Down 20">
            <a:extLst>
              <a:ext uri="{FF2B5EF4-FFF2-40B4-BE49-F238E27FC236}">
                <a16:creationId xmlns:a16="http://schemas.microsoft.com/office/drawing/2014/main" id="{F33BC02A-61E4-EBF3-5313-DB0381713B7F}"/>
              </a:ext>
            </a:extLst>
          </p:cNvPr>
          <p:cNvSpPr/>
          <p:nvPr/>
        </p:nvSpPr>
        <p:spPr>
          <a:xfrm rot="18055448">
            <a:off x="414768" y="3377298"/>
            <a:ext cx="604860" cy="1280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Shape 21">
            <a:extLst>
              <a:ext uri="{FF2B5EF4-FFF2-40B4-BE49-F238E27FC236}">
                <a16:creationId xmlns:a16="http://schemas.microsoft.com/office/drawing/2014/main" id="{7D83C04B-A40A-D762-B3BD-1E5C95251E8C}"/>
              </a:ext>
            </a:extLst>
          </p:cNvPr>
          <p:cNvSpPr/>
          <p:nvPr/>
        </p:nvSpPr>
        <p:spPr>
          <a:xfrm>
            <a:off x="10683240" y="1562100"/>
            <a:ext cx="944880" cy="2217420"/>
          </a:xfrm>
          <a:custGeom>
            <a:avLst/>
            <a:gdLst>
              <a:gd name="csX0" fmla="*/ 906780 w 944880"/>
              <a:gd name="csY0" fmla="*/ 0 h 2217420"/>
              <a:gd name="csX1" fmla="*/ 906780 w 944880"/>
              <a:gd name="csY1" fmla="*/ 0 h 2217420"/>
              <a:gd name="csX2" fmla="*/ 944880 w 944880"/>
              <a:gd name="csY2" fmla="*/ 68580 h 2217420"/>
              <a:gd name="csX3" fmla="*/ 472440 w 944880"/>
              <a:gd name="csY3" fmla="*/ 845820 h 2217420"/>
              <a:gd name="csX4" fmla="*/ 396240 w 944880"/>
              <a:gd name="csY4" fmla="*/ 1470660 h 2217420"/>
              <a:gd name="csX5" fmla="*/ 655320 w 944880"/>
              <a:gd name="csY5" fmla="*/ 2148840 h 2217420"/>
              <a:gd name="csX6" fmla="*/ 137160 w 944880"/>
              <a:gd name="csY6" fmla="*/ 2217420 h 2217420"/>
              <a:gd name="csX7" fmla="*/ 0 w 944880"/>
              <a:gd name="csY7" fmla="*/ 1424940 h 2217420"/>
              <a:gd name="csX8" fmla="*/ 121920 w 944880"/>
              <a:gd name="csY8" fmla="*/ 815340 h 2217420"/>
              <a:gd name="csX9" fmla="*/ 365760 w 944880"/>
              <a:gd name="csY9" fmla="*/ 594360 h 2217420"/>
              <a:gd name="csX10" fmla="*/ 906780 w 944880"/>
              <a:gd name="csY10" fmla="*/ 0 h 221742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944880" h="2217420">
                <a:moveTo>
                  <a:pt x="906780" y="0"/>
                </a:moveTo>
                <a:lnTo>
                  <a:pt x="906780" y="0"/>
                </a:lnTo>
                <a:lnTo>
                  <a:pt x="944880" y="68580"/>
                </a:lnTo>
                <a:lnTo>
                  <a:pt x="472440" y="845820"/>
                </a:lnTo>
                <a:lnTo>
                  <a:pt x="396240" y="1470660"/>
                </a:lnTo>
                <a:lnTo>
                  <a:pt x="655320" y="2148840"/>
                </a:lnTo>
                <a:lnTo>
                  <a:pt x="137160" y="2217420"/>
                </a:lnTo>
                <a:lnTo>
                  <a:pt x="0" y="1424940"/>
                </a:lnTo>
                <a:lnTo>
                  <a:pt x="121920" y="815340"/>
                </a:lnTo>
                <a:lnTo>
                  <a:pt x="365760" y="594360"/>
                </a:lnTo>
                <a:lnTo>
                  <a:pt x="906780"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Shape 22">
            <a:extLst>
              <a:ext uri="{FF2B5EF4-FFF2-40B4-BE49-F238E27FC236}">
                <a16:creationId xmlns:a16="http://schemas.microsoft.com/office/drawing/2014/main" id="{F949B625-A6E7-DA4D-91B5-D125F6684B4E}"/>
              </a:ext>
            </a:extLst>
          </p:cNvPr>
          <p:cNvSpPr/>
          <p:nvPr/>
        </p:nvSpPr>
        <p:spPr>
          <a:xfrm>
            <a:off x="10835640" y="3566160"/>
            <a:ext cx="1264920" cy="434340"/>
          </a:xfrm>
          <a:custGeom>
            <a:avLst/>
            <a:gdLst>
              <a:gd name="csX0" fmla="*/ 1188720 w 1264920"/>
              <a:gd name="csY0" fmla="*/ 0 h 434340"/>
              <a:gd name="csX1" fmla="*/ 510540 w 1264920"/>
              <a:gd name="csY1" fmla="*/ 60960 h 434340"/>
              <a:gd name="csX2" fmla="*/ 487680 w 1264920"/>
              <a:gd name="csY2" fmla="*/ 220980 h 434340"/>
              <a:gd name="csX3" fmla="*/ 0 w 1264920"/>
              <a:gd name="csY3" fmla="*/ 213360 h 434340"/>
              <a:gd name="csX4" fmla="*/ 419100 w 1264920"/>
              <a:gd name="csY4" fmla="*/ 434340 h 434340"/>
              <a:gd name="csX5" fmla="*/ 1013460 w 1264920"/>
              <a:gd name="csY5" fmla="*/ 403860 h 434340"/>
              <a:gd name="csX6" fmla="*/ 1264920 w 1264920"/>
              <a:gd name="csY6" fmla="*/ 160020 h 434340"/>
              <a:gd name="csX7" fmla="*/ 1188720 w 1264920"/>
              <a:gd name="csY7" fmla="*/ 0 h 43434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1264920" h="434340">
                <a:moveTo>
                  <a:pt x="1188720" y="0"/>
                </a:moveTo>
                <a:lnTo>
                  <a:pt x="510540" y="60960"/>
                </a:lnTo>
                <a:lnTo>
                  <a:pt x="487680" y="220980"/>
                </a:lnTo>
                <a:lnTo>
                  <a:pt x="0" y="213360"/>
                </a:lnTo>
                <a:lnTo>
                  <a:pt x="419100" y="434340"/>
                </a:lnTo>
                <a:lnTo>
                  <a:pt x="1013460" y="403860"/>
                </a:lnTo>
                <a:lnTo>
                  <a:pt x="1264920" y="160020"/>
                </a:lnTo>
                <a:lnTo>
                  <a:pt x="1188720" y="0"/>
                </a:lnTo>
                <a:close/>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CD4F308E-B50C-776C-62D2-F38E557324FD}"/>
              </a:ext>
            </a:extLst>
          </p:cNvPr>
          <p:cNvSpPr txBox="1"/>
          <p:nvPr/>
        </p:nvSpPr>
        <p:spPr>
          <a:xfrm>
            <a:off x="1656831" y="5507660"/>
            <a:ext cx="1273578" cy="461665"/>
          </a:xfrm>
          <a:prstGeom prst="rect">
            <a:avLst/>
          </a:prstGeom>
          <a:noFill/>
        </p:spPr>
        <p:txBody>
          <a:bodyPr wrap="square" rtlCol="0">
            <a:spAutoFit/>
          </a:bodyPr>
          <a:lstStyle/>
          <a:p>
            <a:r>
              <a:rPr lang="en-US" altLang="zh-CN" sz="2400" dirty="0"/>
              <a:t>Case 48</a:t>
            </a:r>
            <a:endParaRPr lang="zh-CN" altLang="en-US" sz="2400" dirty="0"/>
          </a:p>
        </p:txBody>
      </p:sp>
      <p:sp>
        <p:nvSpPr>
          <p:cNvPr id="25" name="TextBox 24">
            <a:extLst>
              <a:ext uri="{FF2B5EF4-FFF2-40B4-BE49-F238E27FC236}">
                <a16:creationId xmlns:a16="http://schemas.microsoft.com/office/drawing/2014/main" id="{5E677D98-5D58-5C33-8524-1338CF2E5658}"/>
              </a:ext>
            </a:extLst>
          </p:cNvPr>
          <p:cNvSpPr txBox="1"/>
          <p:nvPr/>
        </p:nvSpPr>
        <p:spPr>
          <a:xfrm>
            <a:off x="5838371" y="5521076"/>
            <a:ext cx="1273578" cy="461665"/>
          </a:xfrm>
          <a:prstGeom prst="rect">
            <a:avLst/>
          </a:prstGeom>
          <a:noFill/>
        </p:spPr>
        <p:txBody>
          <a:bodyPr wrap="square" rtlCol="0">
            <a:spAutoFit/>
          </a:bodyPr>
          <a:lstStyle/>
          <a:p>
            <a:r>
              <a:rPr lang="en-US" altLang="zh-CN" sz="2400" dirty="0"/>
              <a:t>Case 54</a:t>
            </a:r>
            <a:endParaRPr lang="zh-CN" altLang="en-US" sz="2400" dirty="0"/>
          </a:p>
        </p:txBody>
      </p:sp>
      <p:sp>
        <p:nvSpPr>
          <p:cNvPr id="26" name="TextBox 25">
            <a:extLst>
              <a:ext uri="{FF2B5EF4-FFF2-40B4-BE49-F238E27FC236}">
                <a16:creationId xmlns:a16="http://schemas.microsoft.com/office/drawing/2014/main" id="{08310DF9-5661-A080-C018-02C59E6DD260}"/>
              </a:ext>
            </a:extLst>
          </p:cNvPr>
          <p:cNvSpPr txBox="1"/>
          <p:nvPr/>
        </p:nvSpPr>
        <p:spPr>
          <a:xfrm>
            <a:off x="9800771" y="5507659"/>
            <a:ext cx="1491338" cy="461665"/>
          </a:xfrm>
          <a:prstGeom prst="rect">
            <a:avLst/>
          </a:prstGeom>
          <a:noFill/>
        </p:spPr>
        <p:txBody>
          <a:bodyPr wrap="square" rtlCol="0">
            <a:spAutoFit/>
          </a:bodyPr>
          <a:lstStyle/>
          <a:p>
            <a:r>
              <a:rPr lang="en-US" altLang="zh-CN" sz="2400" dirty="0"/>
              <a:t>Case 378</a:t>
            </a:r>
            <a:endParaRPr lang="zh-CN" altLang="en-US" sz="2400" dirty="0"/>
          </a:p>
        </p:txBody>
      </p:sp>
    </p:spTree>
    <p:extLst>
      <p:ext uri="{BB962C8B-B14F-4D97-AF65-F5344CB8AC3E}">
        <p14:creationId xmlns:p14="http://schemas.microsoft.com/office/powerpoint/2010/main" val="2216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E6E9EC-B1DB-BA34-DEAF-B40CB222C90B}"/>
              </a:ext>
            </a:extLst>
          </p:cNvPr>
          <p:cNvSpPr txBox="1">
            <a:spLocks/>
          </p:cNvSpPr>
          <p:nvPr/>
        </p:nvSpPr>
        <p:spPr>
          <a:xfrm>
            <a:off x="172380" y="-1"/>
            <a:ext cx="11806260" cy="67818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Case analysis</a:t>
            </a:r>
            <a:r>
              <a:rPr lang="en-US" altLang="zh-CN" sz="3600" b="1" dirty="0">
                <a:latin typeface="微软雅黑" panose="020B0503020204020204" pitchFamily="34" charset="-122"/>
                <a:ea typeface="微软雅黑" panose="020B0503020204020204" pitchFamily="34" charset="-122"/>
                <a:sym typeface="Wingdings" panose="05000000000000000000" pitchFamily="2" charset="2"/>
              </a:rPr>
              <a:t>(Scroll bar year &lt; min (Up, down disc))</a:t>
            </a:r>
            <a:endParaRPr lang="zh-CN" altLang="en-US" sz="3600" b="1" dirty="0">
              <a:latin typeface="微软雅黑" panose="020B0503020204020204" pitchFamily="34" charset="-122"/>
              <a:ea typeface="微软雅黑" panose="020B0503020204020204" pitchFamily="34" charset="-122"/>
            </a:endParaRPr>
          </a:p>
        </p:txBody>
      </p:sp>
      <p:pic>
        <p:nvPicPr>
          <p:cNvPr id="8" name="Picture 7" descr="A winding river in a valley&#10;&#10;AI-generated content may be incorrect.">
            <a:extLst>
              <a:ext uri="{FF2B5EF4-FFF2-40B4-BE49-F238E27FC236}">
                <a16:creationId xmlns:a16="http://schemas.microsoft.com/office/drawing/2014/main" id="{41146D52-68CF-0D54-5AF1-F1A465AF81E6}"/>
              </a:ext>
            </a:extLst>
          </p:cNvPr>
          <p:cNvPicPr>
            <a:picLocks noChangeAspect="1"/>
          </p:cNvPicPr>
          <p:nvPr/>
        </p:nvPicPr>
        <p:blipFill>
          <a:blip r:embed="rId2"/>
          <a:stretch>
            <a:fillRect/>
          </a:stretch>
        </p:blipFill>
        <p:spPr>
          <a:xfrm>
            <a:off x="277505" y="925067"/>
            <a:ext cx="5452735" cy="3816915"/>
          </a:xfrm>
          <a:prstGeom prst="rect">
            <a:avLst/>
          </a:prstGeom>
        </p:spPr>
      </p:pic>
      <p:sp>
        <p:nvSpPr>
          <p:cNvPr id="9" name="TextBox 8">
            <a:extLst>
              <a:ext uri="{FF2B5EF4-FFF2-40B4-BE49-F238E27FC236}">
                <a16:creationId xmlns:a16="http://schemas.microsoft.com/office/drawing/2014/main" id="{5A7375DA-AADA-756F-F5E4-D149ABD22D60}"/>
              </a:ext>
            </a:extLst>
          </p:cNvPr>
          <p:cNvSpPr txBox="1"/>
          <p:nvPr/>
        </p:nvSpPr>
        <p:spPr>
          <a:xfrm>
            <a:off x="5238230" y="4793784"/>
            <a:ext cx="1444509" cy="461665"/>
          </a:xfrm>
          <a:prstGeom prst="rect">
            <a:avLst/>
          </a:prstGeom>
          <a:noFill/>
        </p:spPr>
        <p:txBody>
          <a:bodyPr wrap="square" rtlCol="0">
            <a:spAutoFit/>
          </a:bodyPr>
          <a:lstStyle/>
          <a:p>
            <a:r>
              <a:rPr lang="en-US" altLang="zh-CN" sz="2400" dirty="0"/>
              <a:t>Case 757</a:t>
            </a:r>
            <a:endParaRPr lang="zh-CN" altLang="en-US" sz="2400" dirty="0"/>
          </a:p>
        </p:txBody>
      </p:sp>
      <p:sp>
        <p:nvSpPr>
          <p:cNvPr id="10" name="Arrow: Down 9">
            <a:extLst>
              <a:ext uri="{FF2B5EF4-FFF2-40B4-BE49-F238E27FC236}">
                <a16:creationId xmlns:a16="http://schemas.microsoft.com/office/drawing/2014/main" id="{01EC30D2-0940-C177-7289-C4257E71852A}"/>
              </a:ext>
            </a:extLst>
          </p:cNvPr>
          <p:cNvSpPr/>
          <p:nvPr/>
        </p:nvSpPr>
        <p:spPr>
          <a:xfrm rot="13243635">
            <a:off x="3782809" y="3471312"/>
            <a:ext cx="604860" cy="1280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descr="A river flowing through a green area&#10;&#10;AI-generated content may be incorrect.">
            <a:extLst>
              <a:ext uri="{FF2B5EF4-FFF2-40B4-BE49-F238E27FC236}">
                <a16:creationId xmlns:a16="http://schemas.microsoft.com/office/drawing/2014/main" id="{9DBDE30B-6B9A-80B7-662F-F8C04D3E40C7}"/>
              </a:ext>
            </a:extLst>
          </p:cNvPr>
          <p:cNvPicPr>
            <a:picLocks noChangeAspect="1"/>
          </p:cNvPicPr>
          <p:nvPr/>
        </p:nvPicPr>
        <p:blipFill>
          <a:blip r:embed="rId3"/>
          <a:stretch>
            <a:fillRect/>
          </a:stretch>
        </p:blipFill>
        <p:spPr>
          <a:xfrm>
            <a:off x="5881188" y="1069321"/>
            <a:ext cx="6201851" cy="3528405"/>
          </a:xfrm>
          <a:prstGeom prst="rect">
            <a:avLst/>
          </a:prstGeom>
        </p:spPr>
      </p:pic>
      <p:sp>
        <p:nvSpPr>
          <p:cNvPr id="13" name="TextBox 12">
            <a:extLst>
              <a:ext uri="{FF2B5EF4-FFF2-40B4-BE49-F238E27FC236}">
                <a16:creationId xmlns:a16="http://schemas.microsoft.com/office/drawing/2014/main" id="{98A8786F-C2D4-11D7-2C0A-09656DDEC20D}"/>
              </a:ext>
            </a:extLst>
          </p:cNvPr>
          <p:cNvSpPr txBox="1"/>
          <p:nvPr/>
        </p:nvSpPr>
        <p:spPr>
          <a:xfrm>
            <a:off x="2565361" y="4758036"/>
            <a:ext cx="873063" cy="461665"/>
          </a:xfrm>
          <a:prstGeom prst="rect">
            <a:avLst/>
          </a:prstGeom>
          <a:noFill/>
        </p:spPr>
        <p:txBody>
          <a:bodyPr wrap="square" rtlCol="0">
            <a:spAutoFit/>
          </a:bodyPr>
          <a:lstStyle/>
          <a:p>
            <a:r>
              <a:rPr lang="en-US" altLang="zh-CN" sz="2400" dirty="0"/>
              <a:t>2006</a:t>
            </a:r>
            <a:endParaRPr lang="zh-CN" altLang="en-US" sz="2400" dirty="0"/>
          </a:p>
        </p:txBody>
      </p:sp>
      <p:sp>
        <p:nvSpPr>
          <p:cNvPr id="14" name="TextBox 13">
            <a:extLst>
              <a:ext uri="{FF2B5EF4-FFF2-40B4-BE49-F238E27FC236}">
                <a16:creationId xmlns:a16="http://schemas.microsoft.com/office/drawing/2014/main" id="{C2D0605E-4611-B5D5-02F1-8052228DC834}"/>
              </a:ext>
            </a:extLst>
          </p:cNvPr>
          <p:cNvSpPr txBox="1"/>
          <p:nvPr/>
        </p:nvSpPr>
        <p:spPr>
          <a:xfrm>
            <a:off x="8538014" y="4793783"/>
            <a:ext cx="888197" cy="461665"/>
          </a:xfrm>
          <a:prstGeom prst="rect">
            <a:avLst/>
          </a:prstGeom>
          <a:noFill/>
        </p:spPr>
        <p:txBody>
          <a:bodyPr wrap="square" rtlCol="0">
            <a:spAutoFit/>
          </a:bodyPr>
          <a:lstStyle/>
          <a:p>
            <a:r>
              <a:rPr lang="en-US" altLang="zh-CN" sz="2400" dirty="0"/>
              <a:t>2010</a:t>
            </a:r>
            <a:endParaRPr lang="zh-CN" altLang="en-US" sz="2400" dirty="0"/>
          </a:p>
        </p:txBody>
      </p:sp>
      <p:sp>
        <p:nvSpPr>
          <p:cNvPr id="15" name="Title 1">
            <a:extLst>
              <a:ext uri="{FF2B5EF4-FFF2-40B4-BE49-F238E27FC236}">
                <a16:creationId xmlns:a16="http://schemas.microsoft.com/office/drawing/2014/main" id="{1AC0FCC0-C9B1-F884-B639-1F94123F4120}"/>
              </a:ext>
            </a:extLst>
          </p:cNvPr>
          <p:cNvSpPr txBox="1">
            <a:spLocks/>
          </p:cNvSpPr>
          <p:nvPr/>
        </p:nvSpPr>
        <p:spPr>
          <a:xfrm>
            <a:off x="231785" y="5509259"/>
            <a:ext cx="11806260" cy="1348741"/>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b="1" dirty="0">
                <a:latin typeface="微软雅黑" panose="020B0503020204020204" pitchFamily="34" charset="-122"/>
                <a:ea typeface="微软雅黑" panose="020B0503020204020204" pitchFamily="34" charset="-122"/>
              </a:rPr>
              <a:t>In this case, migration enlarges the oxbow lake.</a:t>
            </a:r>
          </a:p>
          <a:p>
            <a:pPr algn="l"/>
            <a:endParaRPr lang="en-US" altLang="zh-CN" sz="3600" b="1" dirty="0">
              <a:latin typeface="微软雅黑" panose="020B0503020204020204" pitchFamily="34" charset="-122"/>
              <a:ea typeface="微软雅黑" panose="020B0503020204020204" pitchFamily="34" charset="-122"/>
            </a:endParaRPr>
          </a:p>
          <a:p>
            <a:pPr algn="l"/>
            <a:r>
              <a:rPr lang="en-US" altLang="zh-CN" sz="3600" b="1" dirty="0">
                <a:latin typeface="微软雅黑" panose="020B0503020204020204" pitchFamily="34" charset="-122"/>
                <a:ea typeface="微软雅黑" panose="020B0503020204020204" pitchFamily="34" charset="-122"/>
              </a:rPr>
              <a:t>Tie channels are symbols of bifurcation dynamics which indicates that the oxbow lake is still active.</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1448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5|23.1|9.4"/>
</p:tagLst>
</file>

<file path=ppt/tags/tag2.xml><?xml version="1.0" encoding="utf-8"?>
<p:tagLst xmlns:a="http://schemas.openxmlformats.org/drawingml/2006/main" xmlns:r="http://schemas.openxmlformats.org/officeDocument/2006/relationships" xmlns:p="http://schemas.openxmlformats.org/presentationml/2006/main">
  <p:tag name="TIMING" val="|8.2|37.6|5.4|27.3|3.5|1.2|4.7"/>
</p:tagLst>
</file>

<file path=ppt/tags/tag3.xml><?xml version="1.0" encoding="utf-8"?>
<p:tagLst xmlns:a="http://schemas.openxmlformats.org/drawingml/2006/main" xmlns:r="http://schemas.openxmlformats.org/officeDocument/2006/relationships" xmlns:p="http://schemas.openxmlformats.org/presentationml/2006/main">
  <p:tag name="TIMING" val="|70.4|8.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fontScale="97500"/>
      </a:bodyPr>
      <a:lstStyle>
        <a:defPPr algn="l">
          <a:defRPr sz="3600" b="1"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2682E8D5664E4FBD54C0E2B3418A6C" ma:contentTypeVersion="10" ma:contentTypeDescription="Create a new document." ma:contentTypeScope="" ma:versionID="e4bc59db9a2257be0e248f59eb5d88a1">
  <xsd:schema xmlns:xsd="http://www.w3.org/2001/XMLSchema" xmlns:xs="http://www.w3.org/2001/XMLSchema" xmlns:p="http://schemas.microsoft.com/office/2006/metadata/properties" xmlns:ns3="0b7a1ed7-6cb4-4a7d-9189-0b7b0827850b" targetNamespace="http://schemas.microsoft.com/office/2006/metadata/properties" ma:root="true" ma:fieldsID="c2b4b6219a94bf9fb3396eb6be321767" ns3:_="">
    <xsd:import namespace="0b7a1ed7-6cb4-4a7d-9189-0b7b0827850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7a1ed7-6cb4-4a7d-9189-0b7b0827850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b7a1ed7-6cb4-4a7d-9189-0b7b0827850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BBED51-EA7F-4201-ADC0-8A7570D813C7}">
  <ds:schemaRefs>
    <ds:schemaRef ds:uri="0b7a1ed7-6cb4-4a7d-9189-0b7b082785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786B89-90B2-4F30-9A14-41B9CD8AE8DA}">
  <ds:schemaRefs>
    <ds:schemaRef ds:uri="0b7a1ed7-6cb4-4a7d-9189-0b7b0827850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31AB0F2-A38C-4195-8018-54A3467F16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1431</TotalTime>
  <Words>1056</Words>
  <Application>Microsoft Office PowerPoint</Application>
  <PresentationFormat>Widescreen</PresentationFormat>
  <Paragraphs>90</Paragraphs>
  <Slides>10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等线</vt:lpstr>
      <vt:lpstr>等线 Light</vt:lpstr>
      <vt:lpstr>微软雅黑</vt:lpstr>
      <vt:lpstr>Arial</vt:lpstr>
      <vt:lpstr>Times New Roman</vt:lpstr>
      <vt:lpstr>Office Theme</vt:lpstr>
      <vt:lpstr>How will the migration affect the creation of oxbow lakes?</vt:lpstr>
      <vt:lpstr>PowerPoint Presentation</vt:lpstr>
      <vt:lpstr>Previous research has focused on bifurcation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Jing, Ye</dc:creator>
  <cp:lastModifiedBy>Jing, Ye</cp:lastModifiedBy>
  <cp:revision>21</cp:revision>
  <dcterms:created xsi:type="dcterms:W3CDTF">2024-10-29T03:35:36Z</dcterms:created>
  <dcterms:modified xsi:type="dcterms:W3CDTF">2025-12-16T08:04:50Z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0x010100EB2682E8D5664E4FBD54C0E2B3418A6C</vt:lpwstr>
  </property>
</Properties>
</file>